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6"/>
  </p:notesMasterIdLst>
  <p:sldIdLst>
    <p:sldId id="256" r:id="rId5"/>
    <p:sldId id="619" r:id="rId6"/>
    <p:sldId id="62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21" r:id="rId24"/>
    <p:sldId id="625" r:id="rId25"/>
    <p:sldId id="626" r:id="rId26"/>
    <p:sldId id="627" r:id="rId27"/>
    <p:sldId id="628" r:id="rId28"/>
    <p:sldId id="629" r:id="rId29"/>
    <p:sldId id="630" r:id="rId30"/>
    <p:sldId id="647" r:id="rId31"/>
    <p:sldId id="648" r:id="rId32"/>
    <p:sldId id="649" r:id="rId33"/>
    <p:sldId id="650" r:id="rId34"/>
    <p:sldId id="669" r:id="rId35"/>
    <p:sldId id="671" r:id="rId36"/>
    <p:sldId id="672" r:id="rId37"/>
    <p:sldId id="673" r:id="rId38"/>
    <p:sldId id="674" r:id="rId39"/>
    <p:sldId id="675" r:id="rId40"/>
    <p:sldId id="676" r:id="rId41"/>
    <p:sldId id="677" r:id="rId42"/>
    <p:sldId id="678" r:id="rId43"/>
    <p:sldId id="679" r:id="rId44"/>
    <p:sldId id="680" r:id="rId45"/>
    <p:sldId id="681" r:id="rId46"/>
    <p:sldId id="682" r:id="rId47"/>
    <p:sldId id="683" r:id="rId48"/>
    <p:sldId id="684" r:id="rId49"/>
    <p:sldId id="685" r:id="rId50"/>
    <p:sldId id="686" r:id="rId51"/>
    <p:sldId id="687" r:id="rId52"/>
    <p:sldId id="688" r:id="rId53"/>
    <p:sldId id="689" r:id="rId54"/>
    <p:sldId id="690" r:id="rId55"/>
    <p:sldId id="691" r:id="rId56"/>
    <p:sldId id="692" r:id="rId57"/>
    <p:sldId id="699" r:id="rId58"/>
    <p:sldId id="700" r:id="rId59"/>
    <p:sldId id="702" r:id="rId60"/>
    <p:sldId id="703" r:id="rId61"/>
    <p:sldId id="704" r:id="rId62"/>
    <p:sldId id="705" r:id="rId63"/>
    <p:sldId id="706" r:id="rId64"/>
    <p:sldId id="707" r:id="rId65"/>
    <p:sldId id="708" r:id="rId66"/>
    <p:sldId id="709" r:id="rId67"/>
    <p:sldId id="710" r:id="rId68"/>
    <p:sldId id="711" r:id="rId69"/>
    <p:sldId id="713" r:id="rId70"/>
    <p:sldId id="714" r:id="rId71"/>
    <p:sldId id="715" r:id="rId72"/>
    <p:sldId id="716" r:id="rId73"/>
    <p:sldId id="712" r:id="rId74"/>
    <p:sldId id="717" r:id="rId75"/>
    <p:sldId id="718" r:id="rId76"/>
    <p:sldId id="719" r:id="rId77"/>
    <p:sldId id="720" r:id="rId78"/>
    <p:sldId id="721" r:id="rId79"/>
    <p:sldId id="722" r:id="rId80"/>
    <p:sldId id="723" r:id="rId81"/>
    <p:sldId id="724" r:id="rId82"/>
    <p:sldId id="725" r:id="rId83"/>
    <p:sldId id="726" r:id="rId84"/>
    <p:sldId id="727" r:id="rId85"/>
    <p:sldId id="728" r:id="rId86"/>
    <p:sldId id="730" r:id="rId87"/>
    <p:sldId id="736" r:id="rId88"/>
    <p:sldId id="733" r:id="rId89"/>
    <p:sldId id="734" r:id="rId90"/>
    <p:sldId id="735" r:id="rId91"/>
    <p:sldId id="737" r:id="rId92"/>
    <p:sldId id="738" r:id="rId93"/>
    <p:sldId id="739" r:id="rId94"/>
    <p:sldId id="740" r:id="rId95"/>
    <p:sldId id="741" r:id="rId96"/>
    <p:sldId id="742" r:id="rId97"/>
    <p:sldId id="743" r:id="rId98"/>
    <p:sldId id="744" r:id="rId99"/>
    <p:sldId id="745" r:id="rId100"/>
    <p:sldId id="746" r:id="rId101"/>
    <p:sldId id="747" r:id="rId102"/>
    <p:sldId id="748" r:id="rId103"/>
    <p:sldId id="791" r:id="rId104"/>
    <p:sldId id="749" r:id="rId105"/>
    <p:sldId id="750" r:id="rId106"/>
    <p:sldId id="751" r:id="rId107"/>
    <p:sldId id="752" r:id="rId108"/>
    <p:sldId id="753" r:id="rId109"/>
    <p:sldId id="754" r:id="rId110"/>
    <p:sldId id="755" r:id="rId111"/>
    <p:sldId id="756" r:id="rId112"/>
    <p:sldId id="757" r:id="rId113"/>
    <p:sldId id="758" r:id="rId114"/>
    <p:sldId id="698" r:id="rId11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B47"/>
    <a:srgbClr val="414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83053" autoAdjust="0"/>
  </p:normalViewPr>
  <p:slideViewPr>
    <p:cSldViewPr>
      <p:cViewPr varScale="1">
        <p:scale>
          <a:sx n="90" d="100"/>
          <a:sy n="90" d="100"/>
        </p:scale>
        <p:origin x="146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F53F-3DA7-450C-B0D8-537C60C9EFE4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A91F5-6354-4398-9ED4-568088B14D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818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253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04862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A pensar… La respuesta es “buenas prácticas = standard” = NO. La realidad es que depende…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15818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30347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84687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44696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39228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08112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091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7098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Pues depende, si en la misma ruta del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tienen que ir accesos a recursos mediante REST o mediante Java, pues tendremos que hacer @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en la clase y @</a:t>
            </a:r>
            <a:r>
              <a:rPr lang="es-ES" baseline="0" dirty="0" err="1" smtClean="0"/>
              <a:t>ResponseBody</a:t>
            </a:r>
            <a:r>
              <a:rPr lang="es-ES" baseline="0" dirty="0" smtClean="0"/>
              <a:t> sólo en aquellos métodos que queramos que devuelvan JSON.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5332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Pues depende, si en la misma ruta del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tienen que ir accesos a recursos mediante REST o mediante Java, pues tendremos que hacer @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en la clase y @</a:t>
            </a:r>
            <a:r>
              <a:rPr lang="es-ES" baseline="0" dirty="0" err="1" smtClean="0"/>
              <a:t>ResponseBody</a:t>
            </a:r>
            <a:r>
              <a:rPr lang="es-ES" baseline="0" dirty="0" smtClean="0"/>
              <a:t> sólo en aquellos métodos que queramos que devuelvan JSON.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401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66635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110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06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9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2508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651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450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72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045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411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… = Internacionalización</a:t>
            </a:r>
            <a:r>
              <a:rPr lang="es-ES" baseline="0" dirty="0" smtClean="0"/>
              <a:t> y Localización</a:t>
            </a:r>
          </a:p>
          <a:p>
            <a:r>
              <a:rPr lang="es-ES" baseline="0" dirty="0" smtClean="0"/>
              <a:t>… = Distintos motores de vistas, JSP, Apache Tiles, </a:t>
            </a:r>
            <a:r>
              <a:rPr lang="es-ES" baseline="0" dirty="0" err="1" smtClean="0"/>
              <a:t>Thymeleaf</a:t>
            </a:r>
            <a:endParaRPr lang="es-ES" baseline="0" dirty="0" smtClean="0"/>
          </a:p>
          <a:p>
            <a:r>
              <a:rPr lang="es-ES" baseline="0" dirty="0" smtClean="0"/>
              <a:t>... = </a:t>
            </a:r>
            <a:r>
              <a:rPr lang="es-ES" baseline="0" dirty="0" err="1" smtClean="0"/>
              <a:t>Filters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620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388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1370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206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765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96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243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Comentar</a:t>
            </a:r>
            <a:r>
              <a:rPr lang="es-ES" baseline="0" dirty="0" smtClean="0"/>
              <a:t> que @</a:t>
            </a:r>
            <a:r>
              <a:rPr lang="es-ES" baseline="0" dirty="0" err="1" smtClean="0"/>
              <a:t>Service</a:t>
            </a:r>
            <a:r>
              <a:rPr lang="es-ES" baseline="0" dirty="0" smtClean="0"/>
              <a:t> y @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son </a:t>
            </a:r>
            <a:r>
              <a:rPr lang="es-ES" baseline="0" dirty="0" err="1" smtClean="0"/>
              <a:t>singletons</a:t>
            </a:r>
            <a:r>
              <a:rPr lang="es-ES" baseline="0" dirty="0" smtClean="0"/>
              <a:t> y no deben tener estado, y que intenten adivinar las conexiones…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208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551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543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097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424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0009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388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735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64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6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14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8890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860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198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02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7244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245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94104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88460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7065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8129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02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3448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8167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542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614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109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8612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</a:t>
            </a:r>
            <a:r>
              <a:rPr lang="es-ES" smtClean="0"/>
              <a:t>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273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</a:t>
            </a:r>
            <a:r>
              <a:rPr lang="es-ES" smtClean="0"/>
              <a:t>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249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</a:t>
            </a:r>
            <a:r>
              <a:rPr lang="es-ES" smtClean="0"/>
              <a:t>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55740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</a:t>
            </a:r>
            <a:r>
              <a:rPr lang="es-ES" smtClean="0"/>
              <a:t>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90567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6759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9918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1562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2468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6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8117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2388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2028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4417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3133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7532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11090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25546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5029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6272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Proyecto</a:t>
            </a:r>
            <a:r>
              <a:rPr lang="es-ES" baseline="0" dirty="0" smtClean="0"/>
              <a:t> con comparativa de distintos motores de vistas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009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73929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Proyecto</a:t>
            </a:r>
            <a:r>
              <a:rPr lang="es-ES" baseline="0" dirty="0" smtClean="0"/>
              <a:t> con comparativa de distintos motores </a:t>
            </a:r>
            <a:r>
              <a:rPr lang="es-ES" baseline="0" smtClean="0"/>
              <a:t>de vistas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715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Proyecto</a:t>
            </a:r>
            <a:r>
              <a:rPr lang="es-ES" baseline="0" dirty="0" smtClean="0"/>
              <a:t> con comparativa de distintos motores </a:t>
            </a:r>
            <a:r>
              <a:rPr lang="es-ES" baseline="0" smtClean="0"/>
              <a:t>de vistas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9232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74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2942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3990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6481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8840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35144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549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09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3105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0431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Pero sólo muy poquito…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30516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Spring data,</a:t>
            </a:r>
            <a:r>
              <a:rPr lang="es-ES" baseline="0" dirty="0" smtClean="0"/>
              <a:t> visto en la anterior, y añadir los datos al modelo en la “clave” que se vaya a usar en la vista.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4460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Protocolo HTTP/1.1</a:t>
            </a:r>
          </a:p>
          <a:p>
            <a:r>
              <a:rPr lang="es-ES" dirty="0" smtClean="0"/>
              <a:t>Por</a:t>
            </a:r>
            <a:r>
              <a:rPr lang="es-ES" baseline="0" dirty="0" smtClean="0"/>
              <a:t> qué no usar PUT sobre colecciones y por qué no crear con PUT un recurso en caso de que no exista.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1573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0289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655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6260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1642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</a:t>
            </a:r>
            <a:r>
              <a:rPr lang="es-ES" baseline="0" dirty="0" smtClean="0"/>
              <a:t> PUT s</a:t>
            </a:r>
            <a:r>
              <a:rPr lang="es-ES" dirty="0" smtClean="0"/>
              <a:t>i no existe,</a:t>
            </a:r>
            <a:r>
              <a:rPr lang="es-ES" baseline="0" dirty="0" smtClean="0"/>
              <a:t> una política debe ser que se cree, pero desde el punto de vista de las buenas prácticas de REST, no se puede permitir un POST a un recurso que ya existe (porque POST = CREAR), y si se hace un PUT sobre algo que no existe, no se debe crear, se debe devolver NO PERMITIDO y que se haga un POST. Esto es para reflexionar sobre las API </a:t>
            </a:r>
            <a:r>
              <a:rPr lang="es-ES" baseline="0" dirty="0" err="1" smtClean="0"/>
              <a:t>Rest</a:t>
            </a:r>
            <a:r>
              <a:rPr lang="es-ES" baseline="0" dirty="0" smtClean="0"/>
              <a:t>: La filosofía que tienen y por lo que triunfan es porque intentan hacerle la vida fácil al desarrollador, a quien va a consumir la API.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El éxito es que están diseñadas de una manera que cualquiera pudiese usarlo programador / sistemas. De una manera que se haga TODO de la misma manera e equivalente; como siempre lo que queremos hacer es facilitarle la vida al consumidor, se realiza la mejor política que es: que sea sencilla y SÓLO HAYA UNA FORMA DE HACER LAS COSAS.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7746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</a:t>
            </a:r>
            <a:r>
              <a:rPr lang="es-ES" baseline="0" dirty="0" smtClean="0"/>
              <a:t> PUT s</a:t>
            </a:r>
            <a:r>
              <a:rPr lang="es-ES" dirty="0" smtClean="0"/>
              <a:t>i no existe,</a:t>
            </a:r>
            <a:r>
              <a:rPr lang="es-ES" baseline="0" dirty="0" smtClean="0"/>
              <a:t> una política debe ser que se cree, pero desde el punto de vista de las buenas prácticas de REST, no se puede permitir un POST a un recurso que ya existe (porque POST = CREAR), y si se hace un PUT sobre algo que no existe, no se debe crear, se debe devolver NO PERMITIDO y que se haga un POST. Esto es para reflexionar sobre las API </a:t>
            </a:r>
            <a:r>
              <a:rPr lang="es-ES" baseline="0" dirty="0" err="1" smtClean="0"/>
              <a:t>Rest</a:t>
            </a:r>
            <a:r>
              <a:rPr lang="es-ES" baseline="0" dirty="0" smtClean="0"/>
              <a:t>: La filosofía que tienen y por lo que triunfan es porque intentan hacerle la vida fácil al desarrollador, a quien va a consumir la API.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El éxito es que están diseñadas de una manera que cualquiera pudiese usarlo programador / sistemas. De una manera que se haga TODO de la misma manera e equivalente; como siempre lo que queremos hacer es facilitarle la vida al consumidor, se realiza la mejor política que es: que sea sencilla y SÓLO HAYA UNA FORMA DE HACER LAS COSAS.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55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97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¿no?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14866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¿no?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2417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3571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4901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80093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39758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80134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054067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A pensar… La respuesta es “buenas prácticas = standard” = NO. La realidad es que depende…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5659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A pensar… La respuesta es “buenas prácticas = standard” = NO. La realidad es que depende…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12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01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31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95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62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60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7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2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11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92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60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79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10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87A0B-8966-410A-BC67-79F63FC8B2D3}" type="datetimeFigureOut">
              <a:rPr lang="es-ES" smtClean="0"/>
              <a:t>03/01/2019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oda-time.sourceforge.net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:\backup\CENTERS\Líneas de trabajo\codeFEST\fotos codefest\p5488-0020-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929" r="10391"/>
          <a:stretch/>
        </p:blipFill>
        <p:spPr bwMode="auto">
          <a:xfrm>
            <a:off x="-1" y="0"/>
            <a:ext cx="9144001" cy="6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929402" y="1238731"/>
            <a:ext cx="1285193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658556" y="5346963"/>
            <a:ext cx="4906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6485C1"/>
                </a:solidFill>
              </a:rPr>
              <a:t>Taller de Spring MVC y REST</a:t>
            </a: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</a:t>
            </a:r>
            <a:r>
              <a:rPr lang="es-ES" sz="1600" cap="all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CENTERs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5 Grupo"/>
          <p:cNvGrpSpPr/>
          <p:nvPr/>
        </p:nvGrpSpPr>
        <p:grpSpPr>
          <a:xfrm>
            <a:off x="6516216" y="5569495"/>
            <a:ext cx="1682213" cy="307777"/>
            <a:chOff x="6833294" y="5826750"/>
            <a:chExt cx="1682213" cy="307777"/>
          </a:xfrm>
        </p:grpSpPr>
        <p:sp>
          <p:nvSpPr>
            <p:cNvPr id="7" name="19 CuadroTexto"/>
            <p:cNvSpPr txBox="1"/>
            <p:nvPr/>
          </p:nvSpPr>
          <p:spPr>
            <a:xfrm>
              <a:off x="7025163" y="5826750"/>
              <a:ext cx="149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8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24" y="158626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dondear rectángulo de esquina del mismo lado"/>
          <p:cNvSpPr/>
          <p:nvPr/>
        </p:nvSpPr>
        <p:spPr>
          <a:xfrm rot="10800000" flipV="1">
            <a:off x="1187615" y="2"/>
            <a:ext cx="1905959" cy="1412774"/>
          </a:xfrm>
          <a:prstGeom prst="round2SameRect">
            <a:avLst>
              <a:gd name="adj1" fmla="val 0"/>
              <a:gd name="adj2" fmla="val 3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6" y="116632"/>
            <a:ext cx="2133522" cy="1219155"/>
          </a:xfrm>
          <a:prstGeom prst="rect">
            <a:avLst/>
          </a:prstGeom>
        </p:spPr>
      </p:pic>
      <p:sp>
        <p:nvSpPr>
          <p:cNvPr id="13" name="CuadroTexto 2"/>
          <p:cNvSpPr txBox="1"/>
          <p:nvPr/>
        </p:nvSpPr>
        <p:spPr>
          <a:xfrm>
            <a:off x="7934189" y="5997940"/>
            <a:ext cx="1187624" cy="360040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Versión 1.0</a:t>
            </a:r>
          </a:p>
        </p:txBody>
      </p:sp>
    </p:spTree>
    <p:extLst>
      <p:ext uri="{BB962C8B-B14F-4D97-AF65-F5344CB8AC3E}">
        <p14:creationId xmlns:p14="http://schemas.microsoft.com/office/powerpoint/2010/main" val="2364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601933" y="3243187"/>
            <a:ext cx="13875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String</a:t>
            </a:r>
            <a:r>
              <a:rPr lang="es-ES" dirty="0" smtClean="0"/>
              <a:t>) “28”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 flipH="1" flipV="1">
            <a:off x="4685184" y="3564850"/>
            <a:ext cx="500926" cy="512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4808251" y="4077072"/>
            <a:ext cx="52788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4856160" y="4341509"/>
            <a:ext cx="52788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H="1">
            <a:off x="4808251" y="4364483"/>
            <a:ext cx="377859" cy="2957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3999543" y="4643841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int</a:t>
            </a:r>
            <a:r>
              <a:rPr lang="es-ES" dirty="0" smtClean="0"/>
              <a:t>) 28</a:t>
            </a:r>
            <a:endParaRPr lang="es-ES" dirty="0"/>
          </a:p>
        </p:txBody>
      </p:sp>
      <p:cxnSp>
        <p:nvCxnSpPr>
          <p:cNvPr id="34" name="Conector recto de flecha 33"/>
          <p:cNvCxnSpPr/>
          <p:nvPr/>
        </p:nvCxnSpPr>
        <p:spPr>
          <a:xfrm flipH="1">
            <a:off x="6091382" y="3381223"/>
            <a:ext cx="6868" cy="4915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redondeado 25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24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94562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39552" y="1588150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Más operaciones REST: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Búsquedas: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/collection?campo1=valor&amp;campo2=valor</a:t>
            </a: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Paginación: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collection?limit</a:t>
            </a:r>
            <a:r>
              <a:rPr lang="es-ES" dirty="0" smtClean="0">
                <a:solidFill>
                  <a:schemeClr val="bg1"/>
                </a:solidFill>
              </a:rPr>
              <a:t>=20&amp;offset=100</a:t>
            </a: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Vistas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collection?fields</a:t>
            </a:r>
            <a:r>
              <a:rPr lang="es-ES" dirty="0" smtClean="0">
                <a:solidFill>
                  <a:schemeClr val="bg1"/>
                </a:solidFill>
              </a:rPr>
              <a:t>=campo1,campo2</a:t>
            </a: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Filtrados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collection?filter</a:t>
            </a:r>
            <a:r>
              <a:rPr lang="es-ES" smtClean="0">
                <a:solidFill>
                  <a:schemeClr val="bg1"/>
                </a:solidFill>
              </a:rPr>
              <a:t>=propiedad</a:t>
            </a:r>
          </a:p>
        </p:txBody>
      </p:sp>
    </p:spTree>
    <p:extLst>
      <p:ext uri="{BB962C8B-B14F-4D97-AF65-F5344CB8AC3E}">
        <p14:creationId xmlns:p14="http://schemas.microsoft.com/office/powerpoint/2010/main" val="31578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D6FB47"/>
                </a:solidFill>
              </a:rPr>
              <a:t>Recursos con múltiples representaciones.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Un cliente puede pedir una representación en un formato específico en función de las necesidades: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html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xml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json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pdf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x-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vcard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…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/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customers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/1234 HTTP/1.1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Host: example.com 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/x-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vcard</a:t>
            </a:r>
            <a:endParaRPr lang="es-E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A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veces la representación se implementa mediante la extensión de la url: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customers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/1234.pdf</a:t>
            </a: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La paginación puede considerarse un parámetro de representación: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customers?page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=1&amp;size=10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D6FB47"/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D6FB47"/>
                </a:solidFill>
              </a:rPr>
              <a:t>Comunicación sin estado. 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Un servidor no debería guardar el estado de la comunicación con los clientes. La principal ventaja es la escalabilidad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11" name="3 Rectángulo redondeado"/>
          <p:cNvSpPr/>
          <p:nvPr/>
        </p:nvSpPr>
        <p:spPr bwMode="auto">
          <a:xfrm>
            <a:off x="683569" y="1403989"/>
            <a:ext cx="7776863" cy="4847586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"/users")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class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UserController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params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{ "page", "size" })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List&lt;User&gt; list(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"page",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"1")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page,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“size",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"20")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size)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userService.list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page,size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"/{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}", 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User read(@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PathVariable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") long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User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userService.read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RequestMethod.POST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User create(@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RequestBody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@Valid User user)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userService.create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(user);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}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...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6 Rectángulo"/>
          <p:cNvSpPr/>
          <p:nvPr/>
        </p:nvSpPr>
        <p:spPr bwMode="auto">
          <a:xfrm>
            <a:off x="6156176" y="1223964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314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11" name="3 Rectángulo redondeado"/>
          <p:cNvSpPr/>
          <p:nvPr/>
        </p:nvSpPr>
        <p:spPr bwMode="auto">
          <a:xfrm>
            <a:off x="683568" y="1403989"/>
            <a:ext cx="7776864" cy="4847586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...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"/{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}", 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RequestMethod.PUT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ResponseStatus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HttpStatus.NO_CONTENT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void update(@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PathVariable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") long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               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RequestBody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@Valid User user)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userService.update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(user);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"/{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}", 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RequestMethod.DELETE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ResponseStatus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HttpStatus.NO_CONTENT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void delete(@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PathVariable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") long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userService.delete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} 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ExceptionHandler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Exception.class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ResponseStatus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HttpStatus.INTERNAL_SERVER_ERROR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String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handleServerErrors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(Exception ex)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ex.getMessage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6 Rectángulo"/>
          <p:cNvSpPr/>
          <p:nvPr/>
        </p:nvSpPr>
        <p:spPr bwMode="auto">
          <a:xfrm>
            <a:off x="6156176" y="123290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59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8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15716" y="2420888"/>
            <a:ext cx="49685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=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+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ResponseBody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3" name="Flecha abajo 2"/>
          <p:cNvSpPr/>
          <p:nvPr/>
        </p:nvSpPr>
        <p:spPr>
          <a:xfrm>
            <a:off x="4355976" y="1891472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6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15716" y="2420888"/>
            <a:ext cx="49685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=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+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ResponseBody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3" name="Flecha abajo 2"/>
          <p:cNvSpPr/>
          <p:nvPr/>
        </p:nvSpPr>
        <p:spPr>
          <a:xfrm>
            <a:off x="4355976" y="1891472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 abajo 7"/>
          <p:cNvSpPr/>
          <p:nvPr/>
        </p:nvSpPr>
        <p:spPr>
          <a:xfrm>
            <a:off x="4355976" y="2934236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3 Rectángulo redondeado"/>
          <p:cNvSpPr/>
          <p:nvPr/>
        </p:nvSpPr>
        <p:spPr bwMode="auto">
          <a:xfrm>
            <a:off x="683569" y="3573015"/>
            <a:ext cx="7776863" cy="2678559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lvl="1" defTabSz="450850">
              <a:defRPr/>
            </a:pPr>
            <a:r>
              <a:rPr lang="en-US" sz="1200" b="1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@Controller</a:t>
            </a:r>
            <a:endParaRPr lang="en-US" sz="1200" b="1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"/users")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class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UserController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params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{ "page", "size"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List&lt;User&gt; list(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"page",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"1")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page,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“size",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"20")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size)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userService.list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page,size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...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256040" y="339299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5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15716" y="2420888"/>
            <a:ext cx="49685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=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+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ResponseBody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3" name="Flecha abajo 2"/>
          <p:cNvSpPr/>
          <p:nvPr/>
        </p:nvSpPr>
        <p:spPr>
          <a:xfrm>
            <a:off x="4355976" y="1891472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 abajo 7"/>
          <p:cNvSpPr/>
          <p:nvPr/>
        </p:nvSpPr>
        <p:spPr>
          <a:xfrm>
            <a:off x="4355976" y="2934236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3 Rectángulo redondeado"/>
          <p:cNvSpPr/>
          <p:nvPr/>
        </p:nvSpPr>
        <p:spPr bwMode="auto">
          <a:xfrm>
            <a:off x="683569" y="3573015"/>
            <a:ext cx="7776863" cy="2678559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lvl="1" defTabSz="450850">
              <a:defRPr/>
            </a:pPr>
            <a:r>
              <a:rPr lang="en-US" sz="1200" b="1" kern="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@Controller</a:t>
            </a:r>
            <a:endParaRPr lang="en-US" sz="1200" b="1" kern="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"/users")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class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UserController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params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{ "page", "size"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List&lt;User&gt; list(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"page",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"1")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page,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“size",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"20")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size)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userService.list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page,size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...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256040" y="339299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41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15716" y="2420888"/>
            <a:ext cx="49685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=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+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ResponseBody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3" name="Flecha abajo 2"/>
          <p:cNvSpPr/>
          <p:nvPr/>
        </p:nvSpPr>
        <p:spPr>
          <a:xfrm>
            <a:off x="4355976" y="1891472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 abajo 7"/>
          <p:cNvSpPr/>
          <p:nvPr/>
        </p:nvSpPr>
        <p:spPr>
          <a:xfrm>
            <a:off x="4355976" y="2934236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3 Rectángulo redondeado"/>
          <p:cNvSpPr/>
          <p:nvPr/>
        </p:nvSpPr>
        <p:spPr bwMode="auto">
          <a:xfrm>
            <a:off x="683569" y="3573015"/>
            <a:ext cx="7776863" cy="2678559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lvl="1" defTabSz="450850">
              <a:defRPr/>
            </a:pPr>
            <a:r>
              <a:rPr lang="en-US" sz="1200" b="1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b="1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RestController</a:t>
            </a:r>
            <a:endParaRPr lang="en-US" sz="1200" b="1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"/users")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class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UserController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params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{ "page", "size"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})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List&lt;User&gt; list(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"page",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"1")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page,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“size",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"20")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size)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userService.list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page,size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...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256040" y="339299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18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Entonces… ¿todo con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no?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96" y="249441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 flipH="1">
            <a:off x="4808252" y="4660244"/>
            <a:ext cx="12745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4076292" y="4555349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int</a:t>
            </a:r>
            <a:r>
              <a:rPr lang="es-ES" dirty="0" smtClean="0"/>
              <a:t>) 28</a:t>
            </a:r>
            <a:endParaRPr lang="es-ES" dirty="0"/>
          </a:p>
        </p:txBody>
      </p:sp>
      <p:cxnSp>
        <p:nvCxnSpPr>
          <p:cNvPr id="31" name="Conector recto de flecha 30"/>
          <p:cNvCxnSpPr/>
          <p:nvPr/>
        </p:nvCxnSpPr>
        <p:spPr>
          <a:xfrm flipH="1">
            <a:off x="6082812" y="4490999"/>
            <a:ext cx="6868" cy="4915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2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0694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97310" y="1374237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</a:t>
            </a:r>
            <a:r>
              <a:rPr lang="es-ES" dirty="0" err="1" smtClean="0">
                <a:solidFill>
                  <a:schemeClr val="bg1"/>
                </a:solidFill>
              </a:rPr>
              <a:t>JeiSon</a:t>
            </a:r>
            <a:r>
              <a:rPr lang="es-ES" dirty="0" smtClean="0">
                <a:solidFill>
                  <a:schemeClr val="bg1"/>
                </a:solidFill>
              </a:rPr>
              <a:t>? ¿</a:t>
            </a:r>
            <a:r>
              <a:rPr lang="es-ES" dirty="0" err="1" smtClean="0">
                <a:solidFill>
                  <a:schemeClr val="bg1"/>
                </a:solidFill>
              </a:rPr>
              <a:t>Jei</a:t>
            </a:r>
            <a:r>
              <a:rPr lang="es-ES" dirty="0" smtClean="0">
                <a:solidFill>
                  <a:schemeClr val="bg1"/>
                </a:solidFill>
              </a:rPr>
              <a:t> qué? ¿JSON?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97310" y="1753888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Es un formato de intercambio de datos muy ligero que acepta la compresión, muy sencillo y entendible fácilmente por humanos, además de ser sencillo de interpretar y generar por máquinas.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376564" y="609329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D6FB47"/>
                </a:solidFill>
              </a:rPr>
              <a:t>Más </a:t>
            </a:r>
            <a:r>
              <a:rPr lang="es-ES" dirty="0" err="1" smtClean="0">
                <a:solidFill>
                  <a:srgbClr val="D6FB47"/>
                </a:solidFill>
              </a:rPr>
              <a:t>info</a:t>
            </a:r>
            <a:r>
              <a:rPr lang="es-ES" dirty="0">
                <a:solidFill>
                  <a:srgbClr val="D6FB47"/>
                </a:solidFill>
              </a:rPr>
              <a:t>: </a:t>
            </a:r>
            <a:r>
              <a:rPr lang="es-ES" dirty="0">
                <a:solidFill>
                  <a:schemeClr val="bg1"/>
                </a:solidFill>
              </a:rPr>
              <a:t>http://www.json.org/json-es.html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862176" y="2708920"/>
            <a:ext cx="3335163" cy="32932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80000"/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[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{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name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"Marcos"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email"</a:t>
            </a:r>
            <a:r>
              <a:rPr lang="es-ES" sz="16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"mginelca@everis.com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"number"</a:t>
            </a:r>
            <a:r>
              <a:rPr lang="es-ES" sz="1600" b="1" dirty="0" smtClean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"666666666"</a:t>
            </a:r>
            <a:r>
              <a:rPr lang="es-ES" sz="1600" b="1" dirty="0" smtClean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"_id"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"superIDUniquisimo01"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},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{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name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"Sergio"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email"</a:t>
            </a:r>
            <a:r>
              <a:rPr lang="es-ES" sz="16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"sergio@lala.com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"_id"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"superIDUniquisimo01"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}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]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9631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51920" y="537321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err="1" smtClean="0">
                <a:solidFill>
                  <a:schemeClr val="bg1"/>
                </a:solidFill>
              </a:rPr>
              <a:t>bootCAMP</a:t>
            </a:r>
            <a:endParaRPr lang="es-ES" sz="2800" dirty="0" smtClean="0">
              <a:solidFill>
                <a:schemeClr val="bg1"/>
              </a:solidFill>
            </a:endParaRPr>
          </a:p>
          <a:p>
            <a:pPr algn="r"/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 flipH="1">
            <a:off x="4808252" y="4660244"/>
            <a:ext cx="12745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endCxn id="26" idx="2"/>
          </p:cNvCxnSpPr>
          <p:nvPr/>
        </p:nvCxnSpPr>
        <p:spPr>
          <a:xfrm flipV="1">
            <a:off x="6110059" y="4488376"/>
            <a:ext cx="0" cy="5190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2975374" y="4587600"/>
            <a:ext cx="19696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Model</a:t>
            </a:r>
            <a:r>
              <a:rPr lang="es-ES" sz="1400" dirty="0" smtClean="0"/>
              <a:t>: {resultado = 2}</a:t>
            </a:r>
          </a:p>
          <a:p>
            <a:r>
              <a:rPr lang="es-ES" sz="1400" dirty="0" smtClean="0"/>
              <a:t>View: “resultados”</a:t>
            </a:r>
            <a:endParaRPr lang="es-ES" sz="1400" dirty="0"/>
          </a:p>
        </p:txBody>
      </p:sp>
      <p:sp>
        <p:nvSpPr>
          <p:cNvPr id="2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6401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 flipH="1" flipV="1">
            <a:off x="7135153" y="4194354"/>
            <a:ext cx="16413" cy="530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6935542" y="4194354"/>
            <a:ext cx="432048" cy="24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6274797" y="4652641"/>
            <a:ext cx="19696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Model</a:t>
            </a:r>
            <a:r>
              <a:rPr lang="es-ES" sz="1400" dirty="0" smtClean="0"/>
              <a:t>: {resultado = 2}</a:t>
            </a:r>
          </a:p>
          <a:p>
            <a:r>
              <a:rPr lang="es-ES" sz="1400" dirty="0" smtClean="0"/>
              <a:t>View: “resultados”</a:t>
            </a:r>
            <a:endParaRPr lang="es-ES" sz="1400" dirty="0"/>
          </a:p>
        </p:txBody>
      </p:sp>
      <p:sp>
        <p:nvSpPr>
          <p:cNvPr id="46" name="Rectángulo redondeado 45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2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417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/>
          <p:cNvCxnSpPr>
            <a:stCxn id="37" idx="2"/>
          </p:cNvCxnSpPr>
          <p:nvPr/>
        </p:nvCxnSpPr>
        <p:spPr>
          <a:xfrm>
            <a:off x="7878007" y="4488376"/>
            <a:ext cx="0" cy="49626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r 39"/>
          <p:cNvCxnSpPr>
            <a:stCxn id="35" idx="0"/>
            <a:endCxn id="37" idx="0"/>
          </p:cNvCxnSpPr>
          <p:nvPr/>
        </p:nvCxnSpPr>
        <p:spPr>
          <a:xfrm rot="5400000" flipH="1" flipV="1">
            <a:off x="6141903" y="2169100"/>
            <a:ext cx="12700" cy="3472208"/>
          </a:xfrm>
          <a:prstGeom prst="bentConnector3">
            <a:avLst>
              <a:gd name="adj1" fmla="val 2883874"/>
            </a:avLst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redondeado 41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1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3937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recto de flecha 30"/>
          <p:cNvCxnSpPr/>
          <p:nvPr/>
        </p:nvCxnSpPr>
        <p:spPr>
          <a:xfrm flipH="1">
            <a:off x="6761765" y="4005064"/>
            <a:ext cx="7200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6578679" y="3408936"/>
            <a:ext cx="14497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7" name="Conector recto 16"/>
          <p:cNvCxnSpPr/>
          <p:nvPr/>
        </p:nvCxnSpPr>
        <p:spPr>
          <a:xfrm flipV="1">
            <a:off x="7121805" y="3701386"/>
            <a:ext cx="85919" cy="2837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 redondeado 42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42399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recto de flecha 30"/>
          <p:cNvCxnSpPr>
            <a:stCxn id="34" idx="0"/>
            <a:endCxn id="24" idx="2"/>
          </p:cNvCxnSpPr>
          <p:nvPr/>
        </p:nvCxnSpPr>
        <p:spPr>
          <a:xfrm flipH="1" flipV="1">
            <a:off x="6103191" y="3348811"/>
            <a:ext cx="6868" cy="5563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514492" y="2871852"/>
            <a:ext cx="194421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HTTP/1.1 200 OK</a:t>
            </a:r>
          </a:p>
          <a:p>
            <a:r>
              <a:rPr lang="es-ES" sz="1400" dirty="0" smtClean="0"/>
              <a:t>Content-</a:t>
            </a:r>
            <a:r>
              <a:rPr lang="es-ES" sz="1400" dirty="0" err="1" smtClean="0"/>
              <a:t>Type</a:t>
            </a:r>
            <a:r>
              <a:rPr lang="es-ES" sz="1400" dirty="0" smtClean="0"/>
              <a:t>: </a:t>
            </a:r>
            <a:r>
              <a:rPr lang="es-ES" sz="1400" dirty="0" err="1" smtClean="0"/>
              <a:t>text</a:t>
            </a:r>
            <a:r>
              <a:rPr lang="es-ES" sz="1400" dirty="0" smtClean="0"/>
              <a:t>/</a:t>
            </a:r>
            <a:r>
              <a:rPr lang="es-ES" sz="1400" dirty="0" err="1" smtClean="0"/>
              <a:t>html</a:t>
            </a:r>
            <a:endParaRPr lang="es-ES" sz="1400" dirty="0" smtClean="0"/>
          </a:p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9" name="Conector recto 18"/>
          <p:cNvCxnSpPr/>
          <p:nvPr/>
        </p:nvCxnSpPr>
        <p:spPr>
          <a:xfrm>
            <a:off x="4405799" y="3479227"/>
            <a:ext cx="1704260" cy="3069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362620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recto de flecha 30"/>
          <p:cNvCxnSpPr>
            <a:stCxn id="24" idx="0"/>
            <a:endCxn id="15" idx="2"/>
          </p:cNvCxnSpPr>
          <p:nvPr/>
        </p:nvCxnSpPr>
        <p:spPr>
          <a:xfrm flipV="1">
            <a:off x="6103191" y="2249252"/>
            <a:ext cx="0" cy="51638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669148" y="2593357"/>
            <a:ext cx="205842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HTTP/1.1 200 OK</a:t>
            </a:r>
          </a:p>
          <a:p>
            <a:r>
              <a:rPr lang="es-ES" sz="1400" dirty="0" smtClean="0"/>
              <a:t>Content-</a:t>
            </a:r>
            <a:r>
              <a:rPr lang="es-ES" sz="1400" dirty="0" err="1" smtClean="0"/>
              <a:t>Type</a:t>
            </a:r>
            <a:r>
              <a:rPr lang="es-ES" sz="1400" dirty="0" smtClean="0"/>
              <a:t>: </a:t>
            </a:r>
            <a:r>
              <a:rPr lang="es-ES" sz="1400" dirty="0" err="1" smtClean="0"/>
              <a:t>text</a:t>
            </a:r>
            <a:r>
              <a:rPr lang="es-ES" sz="1400" dirty="0" smtClean="0"/>
              <a:t>/</a:t>
            </a:r>
            <a:r>
              <a:rPr lang="es-ES" sz="1400" dirty="0" err="1" smtClean="0"/>
              <a:t>html</a:t>
            </a:r>
            <a:endParaRPr lang="es-ES" sz="1400" dirty="0" smtClean="0"/>
          </a:p>
          <a:p>
            <a:r>
              <a:rPr lang="es-ES" sz="1400" b="1" dirty="0" smtClean="0"/>
              <a:t>Set-Cookie: cookie=valor</a:t>
            </a:r>
          </a:p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9" name="Conector recto 18"/>
          <p:cNvCxnSpPr/>
          <p:nvPr/>
        </p:nvCxnSpPr>
        <p:spPr>
          <a:xfrm flipV="1">
            <a:off x="4398931" y="2568539"/>
            <a:ext cx="1711128" cy="1238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364091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2669148" y="2593357"/>
            <a:ext cx="205842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HTTP/1.1 200 OK</a:t>
            </a:r>
          </a:p>
          <a:p>
            <a:r>
              <a:rPr lang="es-ES" sz="1400" dirty="0" smtClean="0"/>
              <a:t>Content-</a:t>
            </a:r>
            <a:r>
              <a:rPr lang="es-ES" sz="1400" dirty="0" err="1" smtClean="0"/>
              <a:t>Type</a:t>
            </a:r>
            <a:r>
              <a:rPr lang="es-ES" sz="1400" dirty="0" smtClean="0"/>
              <a:t>: </a:t>
            </a:r>
            <a:r>
              <a:rPr lang="es-ES" sz="1400" dirty="0" err="1" smtClean="0"/>
              <a:t>text</a:t>
            </a:r>
            <a:r>
              <a:rPr lang="es-ES" sz="1400" dirty="0" smtClean="0"/>
              <a:t>/</a:t>
            </a:r>
            <a:r>
              <a:rPr lang="es-ES" sz="1400" dirty="0" err="1" smtClean="0"/>
              <a:t>html</a:t>
            </a:r>
            <a:endParaRPr lang="es-ES" sz="1400" dirty="0" smtClean="0"/>
          </a:p>
          <a:p>
            <a:r>
              <a:rPr lang="es-ES" sz="1400" b="1" dirty="0" smtClean="0"/>
              <a:t>Set-Cookie: cookie=valor</a:t>
            </a:r>
          </a:p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9" name="Conector recto 18"/>
          <p:cNvCxnSpPr/>
          <p:nvPr/>
        </p:nvCxnSpPr>
        <p:spPr>
          <a:xfrm flipV="1">
            <a:off x="4398931" y="1988840"/>
            <a:ext cx="328638" cy="703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15" idx="1"/>
            <a:endCxn id="14" idx="3"/>
          </p:cNvCxnSpPr>
          <p:nvPr/>
        </p:nvCxnSpPr>
        <p:spPr>
          <a:xfrm flipH="1">
            <a:off x="4247964" y="1957666"/>
            <a:ext cx="9381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4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32480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1195841" y="2590544"/>
            <a:ext cx="205842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HTTP/1.1 200 OK</a:t>
            </a:r>
          </a:p>
          <a:p>
            <a:r>
              <a:rPr lang="es-ES" sz="1400" dirty="0" smtClean="0"/>
              <a:t>Content-</a:t>
            </a:r>
            <a:r>
              <a:rPr lang="es-ES" sz="1400" dirty="0" err="1" smtClean="0"/>
              <a:t>Type</a:t>
            </a:r>
            <a:r>
              <a:rPr lang="es-ES" sz="1400" dirty="0" smtClean="0"/>
              <a:t>: </a:t>
            </a:r>
            <a:r>
              <a:rPr lang="es-ES" sz="1400" dirty="0" err="1" smtClean="0"/>
              <a:t>text</a:t>
            </a:r>
            <a:r>
              <a:rPr lang="es-ES" sz="1400" dirty="0" smtClean="0"/>
              <a:t>/</a:t>
            </a:r>
            <a:r>
              <a:rPr lang="es-ES" sz="1400" dirty="0" err="1" smtClean="0"/>
              <a:t>html</a:t>
            </a:r>
            <a:endParaRPr lang="es-ES" sz="1400" dirty="0" smtClean="0"/>
          </a:p>
          <a:p>
            <a:r>
              <a:rPr lang="es-ES" sz="1400" b="1" dirty="0" smtClean="0"/>
              <a:t>Set-Cookie: cookie=valor</a:t>
            </a:r>
          </a:p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9" name="Conector recto 18"/>
          <p:cNvCxnSpPr/>
          <p:nvPr/>
        </p:nvCxnSpPr>
        <p:spPr>
          <a:xfrm flipV="1">
            <a:off x="2890747" y="1957666"/>
            <a:ext cx="313102" cy="729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14" idx="1"/>
            <a:endCxn id="2" idx="3"/>
          </p:cNvCxnSpPr>
          <p:nvPr/>
        </p:nvCxnSpPr>
        <p:spPr>
          <a:xfrm flipH="1">
            <a:off x="2487852" y="1957666"/>
            <a:ext cx="82400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3839334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4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387416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14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Introducción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539552" y="1052736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Vamos a partir del proyecto final del taller de </a:t>
            </a:r>
            <a:r>
              <a:rPr lang="es-ES" sz="2000" dirty="0" smtClean="0">
                <a:solidFill>
                  <a:srgbClr val="D6FB47"/>
                </a:solidFill>
              </a:rPr>
              <a:t>JDBC y JPA/</a:t>
            </a:r>
            <a:r>
              <a:rPr lang="es-ES" sz="2000" dirty="0" err="1" smtClean="0">
                <a:solidFill>
                  <a:srgbClr val="D6FB47"/>
                </a:solidFill>
              </a:rPr>
              <a:t>Hibernate</a:t>
            </a:r>
            <a:r>
              <a:rPr lang="es-ES" sz="2000" dirty="0" smtClean="0">
                <a:solidFill>
                  <a:schemeClr val="bg1"/>
                </a:solidFill>
              </a:rPr>
              <a:t> del proyecto  de ejemplo </a:t>
            </a:r>
            <a:r>
              <a:rPr lang="es-ES" sz="2000" dirty="0" err="1" smtClean="0">
                <a:solidFill>
                  <a:srgbClr val="D6FB47"/>
                </a:solidFill>
              </a:rPr>
              <a:t>pet-clinic</a:t>
            </a:r>
            <a:r>
              <a:rPr lang="es-ES" sz="2000" dirty="0" smtClean="0">
                <a:solidFill>
                  <a:srgbClr val="D6FB47"/>
                </a:solidFill>
              </a:rPr>
              <a:t>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D6FB47"/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Como recordaremos, al modelo de datos base le añadimos mediante una aplicación </a:t>
            </a:r>
            <a:r>
              <a:rPr lang="es-ES" sz="2000" dirty="0" smtClean="0">
                <a:solidFill>
                  <a:srgbClr val="D6FB47"/>
                </a:solidFill>
              </a:rPr>
              <a:t>HibernateApplication.java </a:t>
            </a:r>
            <a:r>
              <a:rPr lang="es-ES" sz="2000" dirty="0" smtClean="0">
                <a:solidFill>
                  <a:schemeClr val="bg1"/>
                </a:solidFill>
              </a:rPr>
              <a:t>una nueva entidad </a:t>
            </a:r>
            <a:r>
              <a:rPr lang="es-ES" sz="2000" dirty="0" smtClean="0">
                <a:solidFill>
                  <a:srgbClr val="D6FB47"/>
                </a:solidFill>
              </a:rPr>
              <a:t>Bill</a:t>
            </a:r>
            <a:r>
              <a:rPr lang="es-ES" sz="2000" dirty="0" smtClean="0">
                <a:solidFill>
                  <a:schemeClr val="bg1"/>
                </a:solidFill>
              </a:rPr>
              <a:t> (mapeada en la tabla </a:t>
            </a:r>
            <a:r>
              <a:rPr lang="es-ES" sz="2000" dirty="0" smtClean="0">
                <a:solidFill>
                  <a:srgbClr val="D6FB47"/>
                </a:solidFill>
              </a:rPr>
              <a:t>facturas</a:t>
            </a:r>
            <a:r>
              <a:rPr lang="es-ES" sz="2000" dirty="0" smtClean="0">
                <a:solidFill>
                  <a:schemeClr val="bg1"/>
                </a:solidFill>
              </a:rPr>
              <a:t>) relacionada de la siguiente forma:</a:t>
            </a:r>
            <a:r>
              <a:rPr lang="es-ES" sz="2000" dirty="0" smtClean="0">
                <a:solidFill>
                  <a:srgbClr val="D6FB47"/>
                </a:solidFill>
              </a:rPr>
              <a:t>  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212976"/>
            <a:ext cx="5652256" cy="33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7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6" name="57 Grupo"/>
          <p:cNvGrpSpPr/>
          <p:nvPr/>
        </p:nvGrpSpPr>
        <p:grpSpPr>
          <a:xfrm>
            <a:off x="1331640" y="2282107"/>
            <a:ext cx="6336880" cy="3091109"/>
            <a:chOff x="1709375" y="2057400"/>
            <a:chExt cx="6336880" cy="3091109"/>
          </a:xfrm>
        </p:grpSpPr>
        <p:sp>
          <p:nvSpPr>
            <p:cNvPr id="7" name="6 Rectángulo redondeado"/>
            <p:cNvSpPr/>
            <p:nvPr/>
          </p:nvSpPr>
          <p:spPr bwMode="auto">
            <a:xfrm>
              <a:off x="2124075" y="2057400"/>
              <a:ext cx="5895975" cy="3091109"/>
            </a:xfrm>
            <a:prstGeom prst="roundRect">
              <a:avLst>
                <a:gd name="adj" fmla="val 374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000" b="0" kern="0" dirty="0">
                <a:latin typeface="+mn-lt"/>
                <a:cs typeface="Consolas" pitchFamily="49" charset="0"/>
              </a:endParaRPr>
            </a:p>
          </p:txBody>
        </p:sp>
        <p:sp>
          <p:nvSpPr>
            <p:cNvPr id="8" name="44 Rectángulo redondeado"/>
            <p:cNvSpPr/>
            <p:nvPr/>
          </p:nvSpPr>
          <p:spPr bwMode="auto">
            <a:xfrm>
              <a:off x="5237865" y="2196099"/>
              <a:ext cx="2383584" cy="2808390"/>
            </a:xfrm>
            <a:prstGeom prst="roundRect">
              <a:avLst>
                <a:gd name="adj" fmla="val 3745"/>
              </a:avLst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000" b="0" kern="0" dirty="0">
                <a:latin typeface="+mn-lt"/>
                <a:cs typeface="Consolas" pitchFamily="49" charset="0"/>
              </a:endParaRPr>
            </a:p>
          </p:txBody>
        </p:sp>
        <p:sp>
          <p:nvSpPr>
            <p:cNvPr id="11" name="8 Rectángulo redondeado"/>
            <p:cNvSpPr/>
            <p:nvPr/>
          </p:nvSpPr>
          <p:spPr bwMode="auto">
            <a:xfrm>
              <a:off x="5891882" y="3235142"/>
              <a:ext cx="1448779" cy="440994"/>
            </a:xfrm>
            <a:prstGeom prst="roundRect">
              <a:avLst>
                <a:gd name="adj" fmla="val 1804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latin typeface="Consolas" pitchFamily="49" charset="0"/>
                  <a:cs typeface="Consolas" pitchFamily="49" charset="0"/>
                </a:rPr>
                <a:t>@Controller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2" name="16 Conector recto de flecha"/>
            <p:cNvCxnSpPr/>
            <p:nvPr/>
          </p:nvCxnSpPr>
          <p:spPr bwMode="auto">
            <a:xfrm>
              <a:off x="1709375" y="3420268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17 CuadroTexto"/>
            <p:cNvSpPr txBox="1"/>
            <p:nvPr/>
          </p:nvSpPr>
          <p:spPr>
            <a:xfrm>
              <a:off x="2213445" y="2176362"/>
              <a:ext cx="792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s-E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Spring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20 Rectángulo redondeado"/>
            <p:cNvSpPr/>
            <p:nvPr/>
          </p:nvSpPr>
          <p:spPr bwMode="auto">
            <a:xfrm>
              <a:off x="2429475" y="3235142"/>
              <a:ext cx="1224169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Dispatcher servlet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21 Rectángulo redondeado"/>
            <p:cNvSpPr/>
            <p:nvPr/>
          </p:nvSpPr>
          <p:spPr bwMode="auto">
            <a:xfrm>
              <a:off x="3797665" y="2691234"/>
              <a:ext cx="1080150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Handler mapping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6" name="23 Conector recto de flecha"/>
            <p:cNvCxnSpPr/>
            <p:nvPr/>
          </p:nvCxnSpPr>
          <p:spPr bwMode="auto">
            <a:xfrm flipV="1">
              <a:off x="3509625" y="2988209"/>
              <a:ext cx="288040" cy="24693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7" name="26 Conector recto de flecha"/>
            <p:cNvCxnSpPr/>
            <p:nvPr/>
          </p:nvCxnSpPr>
          <p:spPr bwMode="auto">
            <a:xfrm>
              <a:off x="3653645" y="3348258"/>
              <a:ext cx="2238237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29 Conector recto de flecha"/>
            <p:cNvCxnSpPr/>
            <p:nvPr/>
          </p:nvCxnSpPr>
          <p:spPr bwMode="auto">
            <a:xfrm flipH="1">
              <a:off x="3653645" y="3564288"/>
              <a:ext cx="2238237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22 Rectángulo redondeado"/>
            <p:cNvSpPr/>
            <p:nvPr/>
          </p:nvSpPr>
          <p:spPr bwMode="auto">
            <a:xfrm>
              <a:off x="4517765" y="3492278"/>
              <a:ext cx="1224170" cy="310029"/>
            </a:xfrm>
            <a:prstGeom prst="roundRect">
              <a:avLst>
                <a:gd name="adj" fmla="val 18047"/>
              </a:avLst>
            </a:prstGeom>
            <a:solidFill>
              <a:schemeClr val="bg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lvl="1" algn="ctr" defTabSz="450850" fontAlgn="auto">
                <a:spcBef>
                  <a:spcPts val="0"/>
                </a:spcBef>
                <a:spcAft>
                  <a:spcPts val="0"/>
                </a:spcAft>
              </a:pPr>
              <a:endParaRPr lang="en-US" sz="1000" b="0" kern="0" dirty="0">
                <a:latin typeface="Consolas" pitchFamily="49" charset="0"/>
                <a:cs typeface="Consolas" pitchFamily="49" charset="0"/>
              </a:endParaRPr>
            </a:p>
            <a:p>
              <a:pPr marL="0" lvl="1" algn="ctr" defTabSz="4508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kern="0" dirty="0">
                  <a:latin typeface="Consolas" pitchFamily="49" charset="0"/>
                  <a:cs typeface="Consolas" pitchFamily="49" charset="0"/>
                </a:rPr>
                <a:t>Model &amp; view name</a:t>
              </a:r>
            </a:p>
            <a:p>
              <a:pPr marL="0" lvl="1" algn="ctr" defTabSz="450850" fontAlgn="auto">
                <a:spcBef>
                  <a:spcPts val="0"/>
                </a:spcBef>
                <a:spcAft>
                  <a:spcPts val="0"/>
                </a:spcAft>
              </a:pPr>
              <a:endParaRPr lang="en-US" sz="1000" b="0" kern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33 Rectángulo redondeado"/>
            <p:cNvSpPr/>
            <p:nvPr/>
          </p:nvSpPr>
          <p:spPr bwMode="auto">
            <a:xfrm>
              <a:off x="5885955" y="4347464"/>
              <a:ext cx="1448779" cy="440994"/>
            </a:xfrm>
            <a:prstGeom prst="roundRect">
              <a:avLst>
                <a:gd name="adj" fmla="val 1804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latin typeface="Consolas" pitchFamily="49" charset="0"/>
                  <a:cs typeface="Consolas" pitchFamily="49" charset="0"/>
                </a:rPr>
                <a:t>View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34 Rectángulo redondeado"/>
            <p:cNvSpPr/>
            <p:nvPr/>
          </p:nvSpPr>
          <p:spPr bwMode="auto">
            <a:xfrm>
              <a:off x="3797665" y="3924338"/>
              <a:ext cx="1080150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View resolver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2" name="35 Conector recto de flecha"/>
            <p:cNvCxnSpPr/>
            <p:nvPr/>
          </p:nvCxnSpPr>
          <p:spPr bwMode="auto">
            <a:xfrm>
              <a:off x="3509625" y="3676136"/>
              <a:ext cx="288040" cy="3202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23" name="39 Conector recto de flecha"/>
            <p:cNvCxnSpPr>
              <a:stCxn id="11" idx="3"/>
            </p:cNvCxnSpPr>
            <p:nvPr/>
          </p:nvCxnSpPr>
          <p:spPr bwMode="auto">
            <a:xfrm>
              <a:off x="7340661" y="3455639"/>
              <a:ext cx="5615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4" name="43 CuadroTexto"/>
            <p:cNvSpPr txBox="1"/>
            <p:nvPr/>
          </p:nvSpPr>
          <p:spPr>
            <a:xfrm>
              <a:off x="7707701" y="342026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…</a:t>
              </a:r>
              <a:endParaRPr lang="es-ES" dirty="0"/>
            </a:p>
          </p:txBody>
        </p:sp>
        <p:sp>
          <p:nvSpPr>
            <p:cNvPr id="25" name="45 CuadroTexto"/>
            <p:cNvSpPr txBox="1"/>
            <p:nvPr/>
          </p:nvSpPr>
          <p:spPr>
            <a:xfrm>
              <a:off x="5309874" y="2268108"/>
              <a:ext cx="11197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s-E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Capa de presentación</a:t>
              </a:r>
              <a:endParaRPr lang="es-E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6" name="46 Conector recto de flecha"/>
            <p:cNvCxnSpPr/>
            <p:nvPr/>
          </p:nvCxnSpPr>
          <p:spPr bwMode="auto">
            <a:xfrm flipH="1">
              <a:off x="1709375" y="3564288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49 Conector recto de flecha"/>
            <p:cNvCxnSpPr>
              <a:endCxn id="14" idx="2"/>
            </p:cNvCxnSpPr>
            <p:nvPr/>
          </p:nvCxnSpPr>
          <p:spPr bwMode="auto">
            <a:xfrm flipV="1">
              <a:off x="3041559" y="3676136"/>
              <a:ext cx="1" cy="89182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52 Conector recto de flecha"/>
            <p:cNvCxnSpPr/>
            <p:nvPr/>
          </p:nvCxnSpPr>
          <p:spPr bwMode="auto">
            <a:xfrm>
              <a:off x="3041559" y="4567961"/>
              <a:ext cx="2844396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514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pic>
        <p:nvPicPr>
          <p:cNvPr id="1026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5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de serv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32457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2267744" y="3535222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SERVICIOS DE APLICACIÓN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Services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n de serv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4211960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5220072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82470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2267744" y="3535222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SERVICIOS DE APLICACIÓN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Services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67744" y="4543334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DOMINIO</a:t>
            </a:r>
          </a:p>
          <a:p>
            <a:pPr algn="ctr"/>
            <a:r>
              <a:rPr lang="es-ES" dirty="0" smtClean="0"/>
              <a:t>(Modelo, persistencia, repositorios…)</a:t>
            </a:r>
            <a:endParaRPr lang="es-ES" dirty="0"/>
          </a:p>
        </p:txBody>
      </p:sp>
      <p:pic>
        <p:nvPicPr>
          <p:cNvPr id="15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serv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de flecha 16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211960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V="1">
            <a:off x="5220072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4211960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5220072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4103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2267744" y="3535222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SERVICIOS DE APLICACIÓN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Services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67744" y="4543334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DOMINIO</a:t>
            </a:r>
          </a:p>
          <a:p>
            <a:pPr algn="ctr"/>
            <a:r>
              <a:rPr lang="es-ES" dirty="0" smtClean="0"/>
              <a:t>(Modelo, persistencia, repositorios…)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267744" y="563126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2051720" y="551044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databas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259" y="5381774"/>
            <a:ext cx="1157138" cy="115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serve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de flecha 14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4211960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V="1">
            <a:off x="5220072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211960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V="1">
            <a:off x="5220072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4211960" y="5119398"/>
            <a:ext cx="0" cy="5118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5220072" y="5119398"/>
            <a:ext cx="0" cy="5118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1827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2267744" y="3535222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SERVICIOS DE APLICACIÓN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Services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67744" y="4543334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DOMINIO</a:t>
            </a:r>
          </a:p>
          <a:p>
            <a:pPr algn="ctr"/>
            <a:r>
              <a:rPr lang="es-ES" dirty="0" smtClean="0"/>
              <a:t>(Modelo, persistencia, repositorios…)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267744" y="563126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2051720" y="551044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databas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259" y="5381774"/>
            <a:ext cx="1157138" cy="115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serve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spring framework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979" y="3691232"/>
            <a:ext cx="1095010" cy="8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chrome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8344" y="1447870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sultado de imagen de mysql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42" y="5631260"/>
            <a:ext cx="1029284" cy="53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4211960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5220072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4211960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220072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4211960" y="5119398"/>
            <a:ext cx="0" cy="5118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5220072" y="5119398"/>
            <a:ext cx="0" cy="5118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32049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III)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935596" y="2019895"/>
            <a:ext cx="7380820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43" name="Rectángulo 42"/>
          <p:cNvSpPr/>
          <p:nvPr/>
        </p:nvSpPr>
        <p:spPr>
          <a:xfrm>
            <a:off x="683568" y="1873108"/>
            <a:ext cx="7848872" cy="3228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redondeado 43"/>
          <p:cNvSpPr/>
          <p:nvPr/>
        </p:nvSpPr>
        <p:spPr>
          <a:xfrm>
            <a:off x="1092859" y="309186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</a:t>
            </a:r>
            <a:r>
              <a:rPr lang="es-ES" dirty="0"/>
              <a:t>1</a:t>
            </a:r>
          </a:p>
        </p:txBody>
      </p:sp>
      <p:sp>
        <p:nvSpPr>
          <p:cNvPr id="50" name="Rectángulo redondeado 49"/>
          <p:cNvSpPr/>
          <p:nvPr/>
        </p:nvSpPr>
        <p:spPr>
          <a:xfrm>
            <a:off x="2178151" y="571465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1962127" y="559383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redondeado 53"/>
          <p:cNvSpPr/>
          <p:nvPr/>
        </p:nvSpPr>
        <p:spPr>
          <a:xfrm>
            <a:off x="3017171" y="310002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Service2</a:t>
            </a:r>
            <a:endParaRPr lang="es-ES" dirty="0"/>
          </a:p>
        </p:txBody>
      </p:sp>
      <p:sp>
        <p:nvSpPr>
          <p:cNvPr id="55" name="Rectángulo redondeado 54"/>
          <p:cNvSpPr/>
          <p:nvPr/>
        </p:nvSpPr>
        <p:spPr>
          <a:xfrm>
            <a:off x="5067973" y="312994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Service3</a:t>
            </a:r>
            <a:endParaRPr lang="es-ES" dirty="0"/>
          </a:p>
        </p:txBody>
      </p:sp>
      <p:sp>
        <p:nvSpPr>
          <p:cNvPr id="56" name="Rectángulo redondeado 55"/>
          <p:cNvSpPr/>
          <p:nvPr/>
        </p:nvSpPr>
        <p:spPr>
          <a:xfrm>
            <a:off x="7002687" y="312994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Service4</a:t>
            </a:r>
            <a:endParaRPr lang="es-ES" dirty="0"/>
          </a:p>
        </p:txBody>
      </p:sp>
      <p:sp>
        <p:nvSpPr>
          <p:cNvPr id="57" name="Rectángulo redondeado 56"/>
          <p:cNvSpPr/>
          <p:nvPr/>
        </p:nvSpPr>
        <p:spPr>
          <a:xfrm>
            <a:off x="926088" y="4297390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Repository1</a:t>
            </a:r>
            <a:endParaRPr lang="es-ES" dirty="0"/>
          </a:p>
        </p:txBody>
      </p:sp>
      <p:sp>
        <p:nvSpPr>
          <p:cNvPr id="58" name="Rectángulo redondeado 57"/>
          <p:cNvSpPr/>
          <p:nvPr/>
        </p:nvSpPr>
        <p:spPr>
          <a:xfrm>
            <a:off x="2850400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Repository2</a:t>
            </a:r>
            <a:endParaRPr lang="es-ES" dirty="0"/>
          </a:p>
        </p:txBody>
      </p:sp>
      <p:sp>
        <p:nvSpPr>
          <p:cNvPr id="59" name="Rectángulo redondeado 58"/>
          <p:cNvSpPr/>
          <p:nvPr/>
        </p:nvSpPr>
        <p:spPr>
          <a:xfrm>
            <a:off x="4901202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Repository3</a:t>
            </a:r>
            <a:endParaRPr lang="es-ES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6835916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40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III)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935596" y="2019895"/>
            <a:ext cx="7380820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43" name="Rectángulo 42"/>
          <p:cNvSpPr/>
          <p:nvPr/>
        </p:nvSpPr>
        <p:spPr>
          <a:xfrm>
            <a:off x="683568" y="1873108"/>
            <a:ext cx="7848872" cy="3228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redondeado 43"/>
          <p:cNvSpPr/>
          <p:nvPr/>
        </p:nvSpPr>
        <p:spPr>
          <a:xfrm>
            <a:off x="1092859" y="309186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</a:t>
            </a:r>
            <a:r>
              <a:rPr lang="es-ES" dirty="0"/>
              <a:t>1</a:t>
            </a:r>
          </a:p>
        </p:txBody>
      </p:sp>
      <p:sp>
        <p:nvSpPr>
          <p:cNvPr id="50" name="Rectángulo redondeado 49"/>
          <p:cNvSpPr/>
          <p:nvPr/>
        </p:nvSpPr>
        <p:spPr>
          <a:xfrm>
            <a:off x="2178151" y="571465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1962127" y="559383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redondeado 53"/>
          <p:cNvSpPr/>
          <p:nvPr/>
        </p:nvSpPr>
        <p:spPr>
          <a:xfrm>
            <a:off x="3017171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Service2</a:t>
            </a:r>
            <a:endParaRPr lang="es-ES" dirty="0"/>
          </a:p>
        </p:txBody>
      </p:sp>
      <p:sp>
        <p:nvSpPr>
          <p:cNvPr id="55" name="Rectángulo redondeado 54"/>
          <p:cNvSpPr/>
          <p:nvPr/>
        </p:nvSpPr>
        <p:spPr>
          <a:xfrm>
            <a:off x="5067973" y="3094257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Service3</a:t>
            </a:r>
            <a:endParaRPr lang="es-ES" dirty="0"/>
          </a:p>
        </p:txBody>
      </p:sp>
      <p:sp>
        <p:nvSpPr>
          <p:cNvPr id="56" name="Rectángulo redondeado 55"/>
          <p:cNvSpPr/>
          <p:nvPr/>
        </p:nvSpPr>
        <p:spPr>
          <a:xfrm>
            <a:off x="7002687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Service4</a:t>
            </a:r>
            <a:endParaRPr lang="es-ES" dirty="0"/>
          </a:p>
        </p:txBody>
      </p:sp>
      <p:sp>
        <p:nvSpPr>
          <p:cNvPr id="57" name="Rectángulo redondeado 56"/>
          <p:cNvSpPr/>
          <p:nvPr/>
        </p:nvSpPr>
        <p:spPr>
          <a:xfrm>
            <a:off x="926088" y="4297390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Repository1</a:t>
            </a:r>
            <a:endParaRPr lang="es-ES" dirty="0"/>
          </a:p>
        </p:txBody>
      </p:sp>
      <p:sp>
        <p:nvSpPr>
          <p:cNvPr id="58" name="Rectángulo redondeado 57"/>
          <p:cNvSpPr/>
          <p:nvPr/>
        </p:nvSpPr>
        <p:spPr>
          <a:xfrm>
            <a:off x="2850400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Repository2</a:t>
            </a:r>
            <a:endParaRPr lang="es-ES" dirty="0"/>
          </a:p>
        </p:txBody>
      </p:sp>
      <p:sp>
        <p:nvSpPr>
          <p:cNvPr id="59" name="Rectángulo redondeado 58"/>
          <p:cNvSpPr/>
          <p:nvPr/>
        </p:nvSpPr>
        <p:spPr>
          <a:xfrm>
            <a:off x="4901202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Repository3</a:t>
            </a:r>
            <a:endParaRPr lang="es-ES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6835916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Repository4</a:t>
            </a:r>
            <a:endParaRPr lang="es-ES" dirty="0"/>
          </a:p>
        </p:txBody>
      </p:sp>
      <p:cxnSp>
        <p:nvCxnSpPr>
          <p:cNvPr id="12" name="Conector recto de flecha 11"/>
          <p:cNvCxnSpPr>
            <a:stCxn id="42" idx="2"/>
            <a:endCxn id="44" idx="0"/>
          </p:cNvCxnSpPr>
          <p:nvPr/>
        </p:nvCxnSpPr>
        <p:spPr>
          <a:xfrm flipH="1">
            <a:off x="1632920" y="2595959"/>
            <a:ext cx="2993086" cy="49590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42" idx="2"/>
            <a:endCxn id="54" idx="0"/>
          </p:cNvCxnSpPr>
          <p:nvPr/>
        </p:nvCxnSpPr>
        <p:spPr>
          <a:xfrm flipH="1">
            <a:off x="3557232" y="2595959"/>
            <a:ext cx="1068774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42" idx="2"/>
            <a:endCxn id="55" idx="0"/>
          </p:cNvCxnSpPr>
          <p:nvPr/>
        </p:nvCxnSpPr>
        <p:spPr>
          <a:xfrm>
            <a:off x="4626006" y="2595959"/>
            <a:ext cx="982028" cy="49829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42" idx="2"/>
            <a:endCxn id="56" idx="0"/>
          </p:cNvCxnSpPr>
          <p:nvPr/>
        </p:nvCxnSpPr>
        <p:spPr>
          <a:xfrm>
            <a:off x="4626006" y="2595959"/>
            <a:ext cx="2916742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44" idx="2"/>
            <a:endCxn id="57" idx="0"/>
          </p:cNvCxnSpPr>
          <p:nvPr/>
        </p:nvCxnSpPr>
        <p:spPr>
          <a:xfrm>
            <a:off x="1632920" y="3667924"/>
            <a:ext cx="0" cy="62946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54" idx="2"/>
            <a:endCxn id="58" idx="0"/>
          </p:cNvCxnSpPr>
          <p:nvPr/>
        </p:nvCxnSpPr>
        <p:spPr>
          <a:xfrm>
            <a:off x="3557232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55" idx="2"/>
            <a:endCxn id="59" idx="0"/>
          </p:cNvCxnSpPr>
          <p:nvPr/>
        </p:nvCxnSpPr>
        <p:spPr>
          <a:xfrm>
            <a:off x="5608034" y="3670321"/>
            <a:ext cx="0" cy="62457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56" idx="2"/>
            <a:endCxn id="60" idx="0"/>
          </p:cNvCxnSpPr>
          <p:nvPr/>
        </p:nvCxnSpPr>
        <p:spPr>
          <a:xfrm>
            <a:off x="7542748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54" idx="3"/>
            <a:endCxn id="55" idx="1"/>
          </p:cNvCxnSpPr>
          <p:nvPr/>
        </p:nvCxnSpPr>
        <p:spPr>
          <a:xfrm>
            <a:off x="4097292" y="3376668"/>
            <a:ext cx="970681" cy="562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4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III)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935596" y="2019895"/>
            <a:ext cx="7380820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43" name="Rectángulo 42"/>
          <p:cNvSpPr/>
          <p:nvPr/>
        </p:nvSpPr>
        <p:spPr>
          <a:xfrm>
            <a:off x="683568" y="1873108"/>
            <a:ext cx="7848872" cy="3228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redondeado 43"/>
          <p:cNvSpPr/>
          <p:nvPr/>
        </p:nvSpPr>
        <p:spPr>
          <a:xfrm>
            <a:off x="1092859" y="309186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</a:t>
            </a:r>
            <a:r>
              <a:rPr lang="es-ES" dirty="0"/>
              <a:t>1</a:t>
            </a:r>
          </a:p>
        </p:txBody>
      </p:sp>
      <p:sp>
        <p:nvSpPr>
          <p:cNvPr id="50" name="Rectángulo redondeado 49"/>
          <p:cNvSpPr/>
          <p:nvPr/>
        </p:nvSpPr>
        <p:spPr>
          <a:xfrm>
            <a:off x="2178151" y="571465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1962127" y="559383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redondeado 53"/>
          <p:cNvSpPr/>
          <p:nvPr/>
        </p:nvSpPr>
        <p:spPr>
          <a:xfrm>
            <a:off x="3017171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Service2</a:t>
            </a:r>
            <a:endParaRPr lang="es-ES" dirty="0"/>
          </a:p>
        </p:txBody>
      </p:sp>
      <p:sp>
        <p:nvSpPr>
          <p:cNvPr id="55" name="Rectángulo redondeado 54"/>
          <p:cNvSpPr/>
          <p:nvPr/>
        </p:nvSpPr>
        <p:spPr>
          <a:xfrm>
            <a:off x="5067973" y="3094257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Service3</a:t>
            </a:r>
            <a:endParaRPr lang="es-ES" dirty="0"/>
          </a:p>
        </p:txBody>
      </p:sp>
      <p:sp>
        <p:nvSpPr>
          <p:cNvPr id="56" name="Rectángulo redondeado 55"/>
          <p:cNvSpPr/>
          <p:nvPr/>
        </p:nvSpPr>
        <p:spPr>
          <a:xfrm>
            <a:off x="7002687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Service4</a:t>
            </a:r>
            <a:endParaRPr lang="es-ES" dirty="0"/>
          </a:p>
        </p:txBody>
      </p:sp>
      <p:sp>
        <p:nvSpPr>
          <p:cNvPr id="57" name="Rectángulo redondeado 56"/>
          <p:cNvSpPr/>
          <p:nvPr/>
        </p:nvSpPr>
        <p:spPr>
          <a:xfrm>
            <a:off x="926088" y="4297390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Repository1</a:t>
            </a:r>
            <a:endParaRPr lang="es-ES" dirty="0"/>
          </a:p>
        </p:txBody>
      </p:sp>
      <p:sp>
        <p:nvSpPr>
          <p:cNvPr id="58" name="Rectángulo redondeado 57"/>
          <p:cNvSpPr/>
          <p:nvPr/>
        </p:nvSpPr>
        <p:spPr>
          <a:xfrm>
            <a:off x="2850400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Repository2</a:t>
            </a:r>
            <a:endParaRPr lang="es-ES" dirty="0"/>
          </a:p>
        </p:txBody>
      </p:sp>
      <p:sp>
        <p:nvSpPr>
          <p:cNvPr id="59" name="Rectángulo redondeado 58"/>
          <p:cNvSpPr/>
          <p:nvPr/>
        </p:nvSpPr>
        <p:spPr>
          <a:xfrm>
            <a:off x="4901202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Repository3</a:t>
            </a:r>
            <a:endParaRPr lang="es-ES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6835916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Repository4</a:t>
            </a:r>
            <a:endParaRPr lang="es-ES" dirty="0"/>
          </a:p>
        </p:txBody>
      </p:sp>
      <p:cxnSp>
        <p:nvCxnSpPr>
          <p:cNvPr id="12" name="Conector recto de flecha 11"/>
          <p:cNvCxnSpPr>
            <a:stCxn id="42" idx="2"/>
            <a:endCxn id="44" idx="0"/>
          </p:cNvCxnSpPr>
          <p:nvPr/>
        </p:nvCxnSpPr>
        <p:spPr>
          <a:xfrm flipH="1">
            <a:off x="1632920" y="2595959"/>
            <a:ext cx="2993086" cy="49590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42" idx="2"/>
            <a:endCxn id="54" idx="0"/>
          </p:cNvCxnSpPr>
          <p:nvPr/>
        </p:nvCxnSpPr>
        <p:spPr>
          <a:xfrm flipH="1">
            <a:off x="3557232" y="2595959"/>
            <a:ext cx="1068774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42" idx="2"/>
            <a:endCxn id="55" idx="0"/>
          </p:cNvCxnSpPr>
          <p:nvPr/>
        </p:nvCxnSpPr>
        <p:spPr>
          <a:xfrm>
            <a:off x="4626006" y="2595959"/>
            <a:ext cx="982028" cy="49829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42" idx="2"/>
            <a:endCxn id="56" idx="0"/>
          </p:cNvCxnSpPr>
          <p:nvPr/>
        </p:nvCxnSpPr>
        <p:spPr>
          <a:xfrm>
            <a:off x="4626006" y="2595959"/>
            <a:ext cx="2916742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44" idx="2"/>
            <a:endCxn id="57" idx="0"/>
          </p:cNvCxnSpPr>
          <p:nvPr/>
        </p:nvCxnSpPr>
        <p:spPr>
          <a:xfrm>
            <a:off x="1632920" y="3667924"/>
            <a:ext cx="0" cy="62946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54" idx="2"/>
            <a:endCxn id="58" idx="0"/>
          </p:cNvCxnSpPr>
          <p:nvPr/>
        </p:nvCxnSpPr>
        <p:spPr>
          <a:xfrm>
            <a:off x="3557232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55" idx="2"/>
            <a:endCxn id="59" idx="0"/>
          </p:cNvCxnSpPr>
          <p:nvPr/>
        </p:nvCxnSpPr>
        <p:spPr>
          <a:xfrm>
            <a:off x="5608034" y="3670321"/>
            <a:ext cx="0" cy="62457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56" idx="2"/>
            <a:endCxn id="60" idx="0"/>
          </p:cNvCxnSpPr>
          <p:nvPr/>
        </p:nvCxnSpPr>
        <p:spPr>
          <a:xfrm>
            <a:off x="7542748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54" idx="3"/>
            <a:endCxn id="55" idx="1"/>
          </p:cNvCxnSpPr>
          <p:nvPr/>
        </p:nvCxnSpPr>
        <p:spPr>
          <a:xfrm>
            <a:off x="4097292" y="3376668"/>
            <a:ext cx="970681" cy="562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>
            <a:stCxn id="57" idx="2"/>
            <a:endCxn id="51" idx="0"/>
          </p:cNvCxnSpPr>
          <p:nvPr/>
        </p:nvCxnSpPr>
        <p:spPr>
          <a:xfrm>
            <a:off x="1632920" y="4873454"/>
            <a:ext cx="2957499" cy="72038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>
            <a:stCxn id="58" idx="2"/>
            <a:endCxn id="51" idx="0"/>
          </p:cNvCxnSpPr>
          <p:nvPr/>
        </p:nvCxnSpPr>
        <p:spPr>
          <a:xfrm>
            <a:off x="3557232" y="4870963"/>
            <a:ext cx="1033187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59" idx="2"/>
            <a:endCxn id="51" idx="0"/>
          </p:cNvCxnSpPr>
          <p:nvPr/>
        </p:nvCxnSpPr>
        <p:spPr>
          <a:xfrm flipH="1">
            <a:off x="4590419" y="4870963"/>
            <a:ext cx="1017615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60" idx="2"/>
            <a:endCxn id="51" idx="0"/>
          </p:cNvCxnSpPr>
          <p:nvPr/>
        </p:nvCxnSpPr>
        <p:spPr>
          <a:xfrm flipH="1">
            <a:off x="4590419" y="4870963"/>
            <a:ext cx="2952329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7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Introducción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539552" y="1052736"/>
            <a:ext cx="8003232" cy="5668739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La potencia de </a:t>
            </a:r>
            <a:r>
              <a:rPr lang="es-ES" sz="2000" dirty="0">
                <a:solidFill>
                  <a:srgbClr val="D6FB47"/>
                </a:solidFill>
              </a:rPr>
              <a:t>Spring </a:t>
            </a:r>
            <a:r>
              <a:rPr lang="es-ES" sz="2000" dirty="0" smtClean="0">
                <a:solidFill>
                  <a:srgbClr val="D6FB47"/>
                </a:solidFill>
              </a:rPr>
              <a:t>MVC </a:t>
            </a:r>
            <a:r>
              <a:rPr lang="es-ES" sz="2000" dirty="0" smtClean="0">
                <a:solidFill>
                  <a:schemeClr val="bg1"/>
                </a:solidFill>
              </a:rPr>
              <a:t>radica en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Patrón modelo-vista-controlador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Mapeo de rutas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Conversión de formatos en la petición y respuesta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Respuesta directa vs respuesta mediante modelo-vista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Validación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Manejo de excepciones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Interceptores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Facilidad de implementar seguridad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/>
                </a:solidFill>
              </a:rPr>
              <a:t>Pero: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/>
                </a:solidFill>
              </a:rPr>
              <a:t>Para interfaces de usuario orientados a componentes, requiere que se complemente con componentes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JavaScript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y/o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taglibs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34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III)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935596" y="2019895"/>
            <a:ext cx="7380820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43" name="Rectángulo 42"/>
          <p:cNvSpPr/>
          <p:nvPr/>
        </p:nvSpPr>
        <p:spPr>
          <a:xfrm>
            <a:off x="683568" y="1873108"/>
            <a:ext cx="7848872" cy="3228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redondeado 43"/>
          <p:cNvSpPr/>
          <p:nvPr/>
        </p:nvSpPr>
        <p:spPr>
          <a:xfrm>
            <a:off x="1092859" y="309186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</a:t>
            </a:r>
            <a:r>
              <a:rPr lang="es-ES" dirty="0"/>
              <a:t>1</a:t>
            </a:r>
          </a:p>
        </p:txBody>
      </p:sp>
      <p:sp>
        <p:nvSpPr>
          <p:cNvPr id="50" name="Rectángulo redondeado 49"/>
          <p:cNvSpPr/>
          <p:nvPr/>
        </p:nvSpPr>
        <p:spPr>
          <a:xfrm>
            <a:off x="2178151" y="571465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1962127" y="559383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redondeado 53"/>
          <p:cNvSpPr/>
          <p:nvPr/>
        </p:nvSpPr>
        <p:spPr>
          <a:xfrm>
            <a:off x="3017171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Service2</a:t>
            </a:r>
            <a:endParaRPr lang="es-ES" dirty="0"/>
          </a:p>
        </p:txBody>
      </p:sp>
      <p:sp>
        <p:nvSpPr>
          <p:cNvPr id="55" name="Rectángulo redondeado 54"/>
          <p:cNvSpPr/>
          <p:nvPr/>
        </p:nvSpPr>
        <p:spPr>
          <a:xfrm>
            <a:off x="5067973" y="3094257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Service3</a:t>
            </a:r>
            <a:endParaRPr lang="es-ES" dirty="0"/>
          </a:p>
        </p:txBody>
      </p:sp>
      <p:sp>
        <p:nvSpPr>
          <p:cNvPr id="56" name="Rectángulo redondeado 55"/>
          <p:cNvSpPr/>
          <p:nvPr/>
        </p:nvSpPr>
        <p:spPr>
          <a:xfrm>
            <a:off x="7002687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Service4</a:t>
            </a:r>
            <a:endParaRPr lang="es-ES" dirty="0"/>
          </a:p>
        </p:txBody>
      </p:sp>
      <p:sp>
        <p:nvSpPr>
          <p:cNvPr id="57" name="Rectángulo redondeado 56"/>
          <p:cNvSpPr/>
          <p:nvPr/>
        </p:nvSpPr>
        <p:spPr>
          <a:xfrm>
            <a:off x="926088" y="4297390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Repository1</a:t>
            </a:r>
            <a:endParaRPr lang="es-ES" dirty="0"/>
          </a:p>
        </p:txBody>
      </p:sp>
      <p:sp>
        <p:nvSpPr>
          <p:cNvPr id="58" name="Rectángulo redondeado 57"/>
          <p:cNvSpPr/>
          <p:nvPr/>
        </p:nvSpPr>
        <p:spPr>
          <a:xfrm>
            <a:off x="2850400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Repository2</a:t>
            </a:r>
            <a:endParaRPr lang="es-ES" dirty="0"/>
          </a:p>
        </p:txBody>
      </p:sp>
      <p:sp>
        <p:nvSpPr>
          <p:cNvPr id="59" name="Rectángulo redondeado 58"/>
          <p:cNvSpPr/>
          <p:nvPr/>
        </p:nvSpPr>
        <p:spPr>
          <a:xfrm>
            <a:off x="4901202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Repository3</a:t>
            </a:r>
            <a:endParaRPr lang="es-ES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6835916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Repository4</a:t>
            </a:r>
            <a:endParaRPr lang="es-ES" dirty="0"/>
          </a:p>
        </p:txBody>
      </p:sp>
      <p:cxnSp>
        <p:nvCxnSpPr>
          <p:cNvPr id="12" name="Conector recto de flecha 11"/>
          <p:cNvCxnSpPr>
            <a:stCxn id="42" idx="2"/>
            <a:endCxn id="44" idx="0"/>
          </p:cNvCxnSpPr>
          <p:nvPr/>
        </p:nvCxnSpPr>
        <p:spPr>
          <a:xfrm flipH="1">
            <a:off x="1632920" y="2595959"/>
            <a:ext cx="2993086" cy="49590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42" idx="2"/>
            <a:endCxn id="54" idx="0"/>
          </p:cNvCxnSpPr>
          <p:nvPr/>
        </p:nvCxnSpPr>
        <p:spPr>
          <a:xfrm flipH="1">
            <a:off x="3557232" y="2595959"/>
            <a:ext cx="1068774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42" idx="2"/>
            <a:endCxn id="55" idx="0"/>
          </p:cNvCxnSpPr>
          <p:nvPr/>
        </p:nvCxnSpPr>
        <p:spPr>
          <a:xfrm>
            <a:off x="4626006" y="2595959"/>
            <a:ext cx="982028" cy="49829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42" idx="2"/>
            <a:endCxn id="56" idx="0"/>
          </p:cNvCxnSpPr>
          <p:nvPr/>
        </p:nvCxnSpPr>
        <p:spPr>
          <a:xfrm>
            <a:off x="4626006" y="2595959"/>
            <a:ext cx="2916742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44" idx="2"/>
            <a:endCxn id="57" idx="0"/>
          </p:cNvCxnSpPr>
          <p:nvPr/>
        </p:nvCxnSpPr>
        <p:spPr>
          <a:xfrm>
            <a:off x="1632920" y="3667924"/>
            <a:ext cx="0" cy="62946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54" idx="2"/>
            <a:endCxn id="58" idx="0"/>
          </p:cNvCxnSpPr>
          <p:nvPr/>
        </p:nvCxnSpPr>
        <p:spPr>
          <a:xfrm>
            <a:off x="3557232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55" idx="2"/>
            <a:endCxn id="59" idx="0"/>
          </p:cNvCxnSpPr>
          <p:nvPr/>
        </p:nvCxnSpPr>
        <p:spPr>
          <a:xfrm>
            <a:off x="5608034" y="3670321"/>
            <a:ext cx="0" cy="62457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56" idx="2"/>
            <a:endCxn id="60" idx="0"/>
          </p:cNvCxnSpPr>
          <p:nvPr/>
        </p:nvCxnSpPr>
        <p:spPr>
          <a:xfrm>
            <a:off x="7542748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54" idx="3"/>
            <a:endCxn id="55" idx="1"/>
          </p:cNvCxnSpPr>
          <p:nvPr/>
        </p:nvCxnSpPr>
        <p:spPr>
          <a:xfrm>
            <a:off x="4097292" y="3376668"/>
            <a:ext cx="970681" cy="562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>
            <a:stCxn id="57" idx="2"/>
            <a:endCxn id="51" idx="0"/>
          </p:cNvCxnSpPr>
          <p:nvPr/>
        </p:nvCxnSpPr>
        <p:spPr>
          <a:xfrm>
            <a:off x="1632920" y="4873454"/>
            <a:ext cx="2957499" cy="72038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>
            <a:stCxn id="58" idx="2"/>
            <a:endCxn id="51" idx="0"/>
          </p:cNvCxnSpPr>
          <p:nvPr/>
        </p:nvCxnSpPr>
        <p:spPr>
          <a:xfrm>
            <a:off x="3557232" y="4870963"/>
            <a:ext cx="1033187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59" idx="2"/>
            <a:endCxn id="51" idx="0"/>
          </p:cNvCxnSpPr>
          <p:nvPr/>
        </p:nvCxnSpPr>
        <p:spPr>
          <a:xfrm flipH="1">
            <a:off x="4590419" y="4870963"/>
            <a:ext cx="1017615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60" idx="2"/>
            <a:endCxn id="51" idx="0"/>
          </p:cNvCxnSpPr>
          <p:nvPr/>
        </p:nvCxnSpPr>
        <p:spPr>
          <a:xfrm flipH="1">
            <a:off x="4590419" y="4870963"/>
            <a:ext cx="2952329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>
            <a:off x="3923928" y="1412776"/>
            <a:ext cx="0" cy="4603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5436096" y="1412776"/>
            <a:ext cx="0" cy="4603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redondeado 14"/>
          <p:cNvSpPr/>
          <p:nvPr/>
        </p:nvSpPr>
        <p:spPr>
          <a:xfrm>
            <a:off x="2151983" y="1338600"/>
            <a:ext cx="1384251" cy="43204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Request</a:t>
            </a:r>
            <a:endParaRPr lang="es-ES" dirty="0"/>
          </a:p>
        </p:txBody>
      </p:sp>
      <p:sp>
        <p:nvSpPr>
          <p:cNvPr id="35" name="Rectángulo redondeado 34"/>
          <p:cNvSpPr/>
          <p:nvPr/>
        </p:nvSpPr>
        <p:spPr>
          <a:xfrm>
            <a:off x="5608034" y="1338600"/>
            <a:ext cx="2924406" cy="43204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Nombre de la vista +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04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56071" y="1304853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Un controlador es la clase encargada de manejar peticiones web devolviendo una respuesta.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Action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en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Struts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Backing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bean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en JSF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…)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5024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Se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identifican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es-ES" sz="1600" dirty="0">
                <a:solidFill>
                  <a:srgbClr val="D6FB47"/>
                </a:solidFill>
              </a:rPr>
              <a:t>@</a:t>
            </a:r>
            <a:r>
              <a:rPr lang="es-ES" sz="1600" dirty="0" err="1" smtClean="0">
                <a:solidFill>
                  <a:srgbClr val="D6FB47"/>
                </a:solidFill>
              </a:rPr>
              <a:t>Controller</a:t>
            </a:r>
            <a:endParaRPr lang="es-E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5024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rgbClr val="D6FB47"/>
                </a:solidFill>
              </a:rPr>
              <a:t>@</a:t>
            </a:r>
            <a:r>
              <a:rPr lang="es-ES" sz="1600" dirty="0" err="1">
                <a:solidFill>
                  <a:srgbClr val="D6FB47"/>
                </a:solidFill>
              </a:rPr>
              <a:t>RequestMapping</a:t>
            </a:r>
            <a:r>
              <a:rPr lang="es-ES" sz="1600" dirty="0">
                <a:solidFill>
                  <a:srgbClr val="D6FB47"/>
                </a:solidFill>
              </a:rPr>
              <a:t>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mapea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el comienzo de nuestro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controlador. En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este caso la ruta raíz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“/”.</a:t>
            </a:r>
            <a:endParaRPr lang="es-ES" sz="1600" dirty="0">
              <a:solidFill>
                <a:srgbClr val="D6FB47"/>
              </a:solidFill>
            </a:endParaRPr>
          </a:p>
          <a:p>
            <a:pPr marL="5024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 smtClean="0">
                <a:solidFill>
                  <a:srgbClr val="D6FB47"/>
                </a:solidFill>
              </a:rPr>
              <a:t>@</a:t>
            </a:r>
            <a:r>
              <a:rPr lang="es-ES" sz="1600" dirty="0" err="1">
                <a:solidFill>
                  <a:srgbClr val="D6FB47"/>
                </a:solidFill>
              </a:rPr>
              <a:t>RequestMapping</a:t>
            </a:r>
            <a:r>
              <a:rPr lang="es-ES" sz="1600" dirty="0">
                <a:solidFill>
                  <a:srgbClr val="D6FB47"/>
                </a:solidFill>
              </a:rPr>
              <a:t>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mapea la ruta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con un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método. En este caso la ruta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“home”.</a:t>
            </a:r>
            <a:endParaRPr lang="es-E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5024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es-ES" sz="1600" dirty="0">
                <a:solidFill>
                  <a:srgbClr val="D6FB47"/>
                </a:solidFill>
              </a:rPr>
              <a:t>@</a:t>
            </a:r>
            <a:r>
              <a:rPr lang="es-ES" sz="1600" dirty="0" err="1">
                <a:solidFill>
                  <a:srgbClr val="D6FB47"/>
                </a:solidFill>
              </a:rPr>
              <a:t>ResponseBody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, el resultado del método se devuelve directamente como texto plano sin requerir una vista. Útil para servicios JSON o XML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3 Rectángulo redondeado"/>
          <p:cNvSpPr/>
          <p:nvPr/>
        </p:nvSpPr>
        <p:spPr bwMode="auto">
          <a:xfrm>
            <a:off x="656071" y="3197742"/>
            <a:ext cx="4309190" cy="2895553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Controller</a:t>
            </a:r>
          </a:p>
          <a:p>
            <a:pPr marL="0" lvl="1" defTabSz="450850">
              <a:spcAft>
                <a:spcPts val="600"/>
              </a:spcAft>
              <a:defRPr/>
            </a:pP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(“/*”)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 smtClean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400" b="0" kern="0" dirty="0" err="1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HomeController</a:t>
            </a: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   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400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(“home”)</a:t>
            </a:r>
            <a:endParaRPr lang="en-US" sz="1400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 smtClean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ResponseBody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String home()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 smtClean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“hello world”;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 smtClean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   }</a:t>
            </a:r>
            <a:endParaRPr lang="en-US" sz="1400" b="0" kern="0" dirty="0">
              <a:solidFill>
                <a:sysClr val="windowText" lastClr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 b="0" kern="0" dirty="0" smtClean="0">
              <a:solidFill>
                <a:sysClr val="windowText" lastClr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4 Rectángulo"/>
          <p:cNvSpPr/>
          <p:nvPr/>
        </p:nvSpPr>
        <p:spPr bwMode="auto">
          <a:xfrm>
            <a:off x="3248431" y="2981713"/>
            <a:ext cx="1440088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chemeClr val="bg1"/>
                </a:solidFill>
                <a:latin typeface="+mn-lt"/>
                <a:ea typeface="ＭＳ Ｐゴシック" pitchFamily="-12" charset="-128"/>
              </a:rPr>
              <a:t>@</a:t>
            </a:r>
            <a:r>
              <a:rPr lang="es-ES" sz="1600" dirty="0" err="1" smtClean="0">
                <a:solidFill>
                  <a:schemeClr val="bg1"/>
                </a:solidFill>
                <a:latin typeface="+mn-lt"/>
                <a:ea typeface="ＭＳ Ｐゴシック" pitchFamily="-12" charset="-128"/>
              </a:rPr>
              <a:t>Controller</a:t>
            </a:r>
            <a:endParaRPr kumimoji="0" lang="es-ES" sz="16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0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Por ruta: 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Por método HTTP: 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RequestMethod.GET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Pueden ser: 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GET, POST, PUT, DELETE, OPTIONS </a:t>
            </a:r>
            <a:r>
              <a:rPr lang="es-ES" sz="1800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TRACE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Por presencia de parámetros en la petición o en su cabecera: 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RequestMethod.GET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=”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=”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/*”)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Permite la negación: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 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“!bar” })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En función de “Content-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Type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” o “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Accept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” de la petición: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consumes="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produces="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Formas de mapeo (@</a:t>
            </a:r>
            <a:r>
              <a:rPr lang="es-ES" sz="2000" dirty="0" err="1" smtClean="0">
                <a:solidFill>
                  <a:srgbClr val="D6FB47"/>
                </a:solidFill>
              </a:rPr>
              <a:t>RequestMapping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87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Parámetro de la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petición (método GET o POST):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RequestParam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Un grupo de parámetros de la petición en un JavaBean propio: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JavaBean (con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()/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para cada parámetro)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Parámetro de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la URL (“/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order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/{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}”):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PathVariable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Dato de la cabecera: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RequestHeader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Valor de una cookie: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CookieValue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Cuerpo de la petición completo (útil para servicios XML o JSON):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RequestBody</a:t>
            </a:r>
            <a:endParaRPr lang="es-ES" sz="1800" i="1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Obtención de datos de una petición (argumentos del método)</a:t>
            </a:r>
          </a:p>
        </p:txBody>
      </p:sp>
    </p:spTree>
    <p:extLst>
      <p:ext uri="{BB962C8B-B14F-4D97-AF65-F5344CB8AC3E}">
        <p14:creationId xmlns:p14="http://schemas.microsoft.com/office/powerpoint/2010/main" val="304149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Spring realiza conversiones de formato de forma transparente, desde/hacia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D6FB47"/>
                </a:solidFill>
              </a:rPr>
              <a:t>Al obtener datos de la petición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(@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RequestParam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JavaBean,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PathVariable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RequestHeader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CookieValue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RequestBody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…)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D6FB47"/>
                </a:solidFill>
              </a:rPr>
              <a:t>Y al devolver la respuesta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(@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ResponseBody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o al representar un modelo mediante vistas con patrón MVC)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De </a:t>
            </a:r>
            <a:r>
              <a:rPr lang="es-ES" sz="2000" dirty="0">
                <a:solidFill>
                  <a:srgbClr val="D6FB47"/>
                </a:solidFill>
              </a:rPr>
              <a:t>datos primitivos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individuales.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Y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de </a:t>
            </a:r>
            <a:r>
              <a:rPr lang="es-ES" sz="2000" dirty="0">
                <a:solidFill>
                  <a:srgbClr val="D6FB47"/>
                </a:solidFill>
              </a:rPr>
              <a:t>formatos compuestos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(JSON, XML,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etc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) con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RequestBody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/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RespondeBody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En función de las extensiones de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url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configuradas.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O mediante «Content-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Type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» / «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Accept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» de la cabecera de la petición.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Conversión de formato</a:t>
            </a:r>
          </a:p>
        </p:txBody>
      </p:sp>
    </p:spTree>
    <p:extLst>
      <p:ext uri="{BB962C8B-B14F-4D97-AF65-F5344CB8AC3E}">
        <p14:creationId xmlns:p14="http://schemas.microsoft.com/office/powerpoint/2010/main" val="134136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Algunos conversores por defecto, en función del «Content-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Type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» / «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Accept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» de la petición: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/*” 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;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plain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/x-www-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form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urlencoded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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MultiValueMap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&gt;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“*/*”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byte[];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Object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octet-stream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xml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|| 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xml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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Object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anotado con JAXB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json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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Object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con Jackson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atom+xml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rss+xml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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Feeds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y canales RSS con librería Rome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...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También se pueden definir conversores propios desarrollados a le medida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Conversión de formato</a:t>
            </a:r>
          </a:p>
        </p:txBody>
      </p:sp>
    </p:spTree>
    <p:extLst>
      <p:ext uri="{BB962C8B-B14F-4D97-AF65-F5344CB8AC3E}">
        <p14:creationId xmlns:p14="http://schemas.microsoft.com/office/powerpoint/2010/main" val="9797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es-ES" sz="2000" dirty="0" smtClean="0">
                <a:solidFill>
                  <a:srgbClr val="D6FB47"/>
                </a:solidFill>
              </a:rPr>
              <a:t>@</a:t>
            </a:r>
            <a:r>
              <a:rPr lang="es-ES" sz="2000" dirty="0" err="1" smtClean="0">
                <a:solidFill>
                  <a:srgbClr val="D6FB47"/>
                </a:solidFill>
              </a:rPr>
              <a:t>ResponseBody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el resultado del método se devuelve directamente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como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texto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plano. Es útil especialmente para servicios JSON o XML.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Para la generación de documentos HTML, PDF, XLS,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etc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suelen usarse </a:t>
            </a:r>
            <a:r>
              <a:rPr lang="es-ES" sz="2000" dirty="0">
                <a:solidFill>
                  <a:srgbClr val="D6FB47"/>
                </a:solidFill>
              </a:rPr>
              <a:t>vistas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(patrón MVC).</a:t>
            </a: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Algunas tecnologías soportadas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out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-of-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-box para implementar las vistas: JSP, Tiles,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Freemarker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Velocity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iText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PDF,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JExcel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Jasper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Reports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y XSLT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Nosotros usaremos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thymeleaf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Respuestas directas o mediante vistas</a:t>
            </a:r>
          </a:p>
        </p:txBody>
      </p:sp>
    </p:spTree>
    <p:extLst>
      <p:ext uri="{BB962C8B-B14F-4D97-AF65-F5344CB8AC3E}">
        <p14:creationId xmlns:p14="http://schemas.microsoft.com/office/powerpoint/2010/main" val="2998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/>
                </a:solidFill>
              </a:rPr>
              <a:t>Útil cuando un controlador quiere delegar en otro: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/>
                </a:solidFill>
              </a:rPr>
              <a:t>Por ejemplo después de un envío con éxito se redirige a una página, y esta segunda petición no debe contener los mismos datos enviados pues podría ser problemático.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/>
                </a:solidFill>
              </a:rPr>
              <a:t>Para que un usuario no pueda enviar un formulario de datos múltiples veces de forma accidental refrescando la pantalla.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/>
                </a:solidFill>
              </a:rPr>
              <a:t>Desde la perspectiva del navegador, la página actual tendrá una URL diferente y se habrá obtenido mediante GET.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Controller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Redirect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grpSp>
        <p:nvGrpSpPr>
          <p:cNvPr id="11" name="1 Grupo"/>
          <p:cNvGrpSpPr/>
          <p:nvPr/>
        </p:nvGrpSpPr>
        <p:grpSpPr>
          <a:xfrm>
            <a:off x="2195736" y="3861004"/>
            <a:ext cx="5121289" cy="1584220"/>
            <a:chOff x="2420896" y="3924339"/>
            <a:chExt cx="5121289" cy="1584220"/>
          </a:xfrm>
        </p:grpSpPr>
        <p:sp>
          <p:nvSpPr>
            <p:cNvPr id="12" name="4 Rectángulo redondeado"/>
            <p:cNvSpPr/>
            <p:nvPr/>
          </p:nvSpPr>
          <p:spPr bwMode="auto">
            <a:xfrm>
              <a:off x="6093406" y="4103758"/>
              <a:ext cx="1448779" cy="440994"/>
            </a:xfrm>
            <a:prstGeom prst="roundRect">
              <a:avLst>
                <a:gd name="adj" fmla="val 1804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latin typeface="Consolas" pitchFamily="49" charset="0"/>
                  <a:cs typeface="Consolas" pitchFamily="49" charset="0"/>
                </a:rPr>
                <a:t>@Controller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3" name="5 Conector recto de flecha"/>
            <p:cNvCxnSpPr/>
            <p:nvPr/>
          </p:nvCxnSpPr>
          <p:spPr bwMode="auto">
            <a:xfrm>
              <a:off x="3501046" y="4212379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6 Rectángulo redondeado"/>
            <p:cNvSpPr/>
            <p:nvPr/>
          </p:nvSpPr>
          <p:spPr bwMode="auto">
            <a:xfrm>
              <a:off x="2420896" y="4068359"/>
              <a:ext cx="1080150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err="1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Usuario</a:t>
              </a: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8 Rectángulo redondeado"/>
            <p:cNvSpPr/>
            <p:nvPr/>
          </p:nvSpPr>
          <p:spPr bwMode="auto">
            <a:xfrm>
              <a:off x="4221146" y="4068359"/>
              <a:ext cx="1152160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err="1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Navegador</a:t>
              </a: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6" name="10 Conector recto de flecha"/>
            <p:cNvCxnSpPr/>
            <p:nvPr/>
          </p:nvCxnSpPr>
          <p:spPr bwMode="auto">
            <a:xfrm>
              <a:off x="5373306" y="4212379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11 Conector recto de flecha"/>
            <p:cNvCxnSpPr/>
            <p:nvPr/>
          </p:nvCxnSpPr>
          <p:spPr bwMode="auto">
            <a:xfrm flipH="1">
              <a:off x="5373306" y="4364779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13 Rectángulo redondeado"/>
            <p:cNvSpPr/>
            <p:nvPr/>
          </p:nvSpPr>
          <p:spPr bwMode="auto">
            <a:xfrm>
              <a:off x="6093406" y="5067565"/>
              <a:ext cx="1448779" cy="440994"/>
            </a:xfrm>
            <a:prstGeom prst="roundRect">
              <a:avLst>
                <a:gd name="adj" fmla="val 1804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latin typeface="Consolas" pitchFamily="49" charset="0"/>
                  <a:cs typeface="Consolas" pitchFamily="49" charset="0"/>
                </a:rPr>
                <a:t>@Controller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9" name="14 Conector recto de flecha"/>
            <p:cNvCxnSpPr/>
            <p:nvPr/>
          </p:nvCxnSpPr>
          <p:spPr bwMode="auto">
            <a:xfrm>
              <a:off x="5237865" y="4509353"/>
              <a:ext cx="912054" cy="65019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17 Conector recto de flecha"/>
            <p:cNvCxnSpPr>
              <a:stCxn id="18" idx="1"/>
            </p:cNvCxnSpPr>
            <p:nvPr/>
          </p:nvCxnSpPr>
          <p:spPr bwMode="auto">
            <a:xfrm flipH="1" flipV="1">
              <a:off x="5022056" y="4509353"/>
              <a:ext cx="1071350" cy="7787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21 Conector recto de flecha"/>
            <p:cNvCxnSpPr/>
            <p:nvPr/>
          </p:nvCxnSpPr>
          <p:spPr bwMode="auto">
            <a:xfrm flipH="1">
              <a:off x="3501046" y="4364779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25 CuadroTexto"/>
            <p:cNvSpPr txBox="1"/>
            <p:nvPr/>
          </p:nvSpPr>
          <p:spPr>
            <a:xfrm>
              <a:off x="5418234" y="3924339"/>
              <a:ext cx="5649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POST</a:t>
              </a:r>
              <a:endParaRPr lang="es-ES" sz="1400" b="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26 CuadroTexto"/>
            <p:cNvSpPr txBox="1"/>
            <p:nvPr/>
          </p:nvSpPr>
          <p:spPr>
            <a:xfrm>
              <a:off x="4661785" y="4860469"/>
              <a:ext cx="8978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respuesta</a:t>
              </a:r>
              <a:endParaRPr lang="es-ES" sz="1400" b="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27 CuadroTexto"/>
            <p:cNvSpPr txBox="1"/>
            <p:nvPr/>
          </p:nvSpPr>
          <p:spPr>
            <a:xfrm>
              <a:off x="5381885" y="4367440"/>
              <a:ext cx="7570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redirect</a:t>
              </a:r>
              <a:endParaRPr lang="es-ES" sz="1400" b="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34 CuadroTexto"/>
            <p:cNvSpPr txBox="1"/>
            <p:nvPr/>
          </p:nvSpPr>
          <p:spPr>
            <a:xfrm>
              <a:off x="5813945" y="4716449"/>
              <a:ext cx="474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GET</a:t>
              </a:r>
              <a:endParaRPr lang="es-ES" sz="1400" b="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32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Controller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Redirect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8" name="3 Rectángulo redondeado"/>
          <p:cNvSpPr/>
          <p:nvPr/>
        </p:nvSpPr>
        <p:spPr bwMode="auto">
          <a:xfrm>
            <a:off x="251520" y="1475999"/>
            <a:ext cx="8496944" cy="4880351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(value="/anadirAlumno.htm")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AnadirAlumnoController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0" kern="0" dirty="0" smtClean="0">
              <a:latin typeface="Consolas" pitchFamily="49" charset="0"/>
              <a:cs typeface="Consolas" pitchFamily="49" charset="0"/>
            </a:endParaRPr>
          </a:p>
          <a:p>
            <a:pPr marL="0" lvl="1" defTabSz="450850">
              <a:defRPr/>
            </a:pP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(method = 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RequestMethod.POST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	public 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(@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Valid 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Alumno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alumno,BindingResult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 result) {</a:t>
            </a: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if(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result.hasErrors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()){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	return "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anadirAlumno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this.servicio.insertarAlumno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alumno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	</a:t>
            </a: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return "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redirect: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/listarAlumnos.htm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";</a:t>
            </a: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	@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Autowired</a:t>
            </a: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private 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ServicioAlumnos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servicio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0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4 Rectángulo"/>
          <p:cNvSpPr/>
          <p:nvPr/>
        </p:nvSpPr>
        <p:spPr bwMode="auto">
          <a:xfrm>
            <a:off x="6816641" y="1272222"/>
            <a:ext cx="144020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err="1">
                <a:solidFill>
                  <a:schemeClr val="bg1"/>
                </a:solidFill>
                <a:latin typeface="+mn-lt"/>
                <a:ea typeface="ＭＳ Ｐゴシック" pitchFamily="-12" charset="-128"/>
              </a:rPr>
              <a:t>r</a:t>
            </a:r>
            <a:r>
              <a:rPr lang="es-ES" sz="1600" dirty="0" err="1" smtClean="0">
                <a:solidFill>
                  <a:schemeClr val="bg1"/>
                </a:solidFill>
                <a:latin typeface="+mn-lt"/>
                <a:ea typeface="ＭＳ Ｐゴシック" pitchFamily="-12" charset="-128"/>
              </a:rPr>
              <a:t>edirect</a:t>
            </a:r>
            <a:r>
              <a:rPr lang="es-ES" sz="1600" dirty="0" smtClean="0">
                <a:latin typeface="+mn-lt"/>
                <a:ea typeface="ＭＳ Ｐゴシック" pitchFamily="-12" charset="-128"/>
              </a:rPr>
              <a:t>:</a:t>
            </a:r>
            <a:endParaRPr kumimoji="0" lang="es-ES" sz="1600" i="0" u="none" strike="noStrike" cap="none" normalizeH="0" baseline="0" dirty="0" smtClean="0">
              <a:ln>
                <a:noFill/>
              </a:ln>
              <a:effectLst/>
              <a:latin typeface="+mn-lt"/>
              <a:ea typeface="ＭＳ Ｐゴシック" pitchFamily="-12" charset="-128"/>
            </a:endParaRPr>
          </a:p>
        </p:txBody>
      </p:sp>
      <p:sp>
        <p:nvSpPr>
          <p:cNvPr id="11" name="1 CuadroTexto"/>
          <p:cNvSpPr txBox="1"/>
          <p:nvPr/>
        </p:nvSpPr>
        <p:spPr>
          <a:xfrm>
            <a:off x="6156177" y="4660326"/>
            <a:ext cx="253062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800" b="0" dirty="0" smtClean="0">
                <a:solidFill>
                  <a:srgbClr val="D6FB47"/>
                </a:solidFill>
              </a:rPr>
              <a:t>No es el nombre de una vista, sino una ruta.</a:t>
            </a:r>
            <a:endParaRPr lang="es-ES" sz="1800" dirty="0">
              <a:solidFill>
                <a:srgbClr val="D6FB47"/>
              </a:solidFill>
            </a:endParaRPr>
          </a:p>
        </p:txBody>
      </p:sp>
      <p:sp>
        <p:nvSpPr>
          <p:cNvPr id="12" name="2 Rectángulo redondeado"/>
          <p:cNvSpPr/>
          <p:nvPr/>
        </p:nvSpPr>
        <p:spPr bwMode="auto">
          <a:xfrm>
            <a:off x="3275856" y="4525124"/>
            <a:ext cx="2028825" cy="270404"/>
          </a:xfrm>
          <a:prstGeom prst="roundRect">
            <a:avLst/>
          </a:prstGeom>
          <a:noFill/>
          <a:ln w="19050" cap="flat" cmpd="sng" algn="ctr">
            <a:solidFill>
              <a:srgbClr val="9AAE0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14300" marR="0" indent="-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ea typeface="ＭＳ Ｐゴシック" pitchFamily="-12" charset="-128"/>
            </a:endParaRPr>
          </a:p>
        </p:txBody>
      </p:sp>
      <p:cxnSp>
        <p:nvCxnSpPr>
          <p:cNvPr id="13" name="6 Conector recto"/>
          <p:cNvCxnSpPr>
            <a:stCxn id="12" idx="3"/>
            <a:endCxn id="11" idx="1"/>
          </p:cNvCxnSpPr>
          <p:nvPr/>
        </p:nvCxnSpPr>
        <p:spPr bwMode="auto">
          <a:xfrm>
            <a:off x="5304681" y="4660326"/>
            <a:ext cx="851496" cy="323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AAE0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8 Conector recto"/>
          <p:cNvCxnSpPr/>
          <p:nvPr/>
        </p:nvCxnSpPr>
        <p:spPr bwMode="auto">
          <a:xfrm>
            <a:off x="6151566" y="4660326"/>
            <a:ext cx="4611" cy="6463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AAE0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577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7" y="1556791"/>
            <a:ext cx="8003233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Validaciones de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beans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: de forma transparente en la petición, mediante </a:t>
            </a:r>
            <a:r>
              <a:rPr lang="es-ES" sz="2000" dirty="0">
                <a:solidFill>
                  <a:srgbClr val="D6FB47"/>
                </a:solidFill>
              </a:rPr>
              <a:t>anotaciones JSR-303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en el objeto de dominio, obteniendo los resultados de conversión y validación en </a:t>
            </a:r>
            <a:r>
              <a:rPr lang="es-ES" sz="2000" dirty="0" err="1">
                <a:solidFill>
                  <a:srgbClr val="D6FB47"/>
                </a:solidFill>
              </a:rPr>
              <a:t>BindingResult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Validaciones en </a:t>
            </a:r>
            <a:r>
              <a:rPr lang="es-ES" sz="2000" dirty="0" err="1" smtClean="0">
                <a:solidFill>
                  <a:srgbClr val="D6FB47"/>
                </a:solidFill>
              </a:rPr>
              <a:t>controllers</a:t>
            </a:r>
            <a:r>
              <a:rPr lang="es-ES" sz="2000" dirty="0" smtClean="0">
                <a:solidFill>
                  <a:srgbClr val="D6FB47"/>
                </a:solidFill>
              </a:rPr>
              <a:t> vs. </a:t>
            </a:r>
            <a:r>
              <a:rPr lang="es-ES" sz="2000" dirty="0" err="1" smtClean="0">
                <a:solidFill>
                  <a:srgbClr val="D6FB47"/>
                </a:solidFill>
              </a:rPr>
              <a:t>Entities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7" name="3 Rectángulo redondeado"/>
          <p:cNvSpPr/>
          <p:nvPr/>
        </p:nvSpPr>
        <p:spPr bwMode="auto">
          <a:xfrm>
            <a:off x="323529" y="3140974"/>
            <a:ext cx="4680520" cy="2808306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(“/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grabar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")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b="0" kern="0" dirty="0" err="1">
                <a:latin typeface="Consolas" pitchFamily="49" charset="0"/>
                <a:cs typeface="Consolas" pitchFamily="49" charset="0"/>
              </a:rPr>
              <a:t>ResponseBody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 String 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grabar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Valid 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JavaBean bean, 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BindingResult</a:t>
            </a:r>
            <a:r>
              <a:rPr lang="en-US" sz="1200" b="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if (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result.hasErrors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	return 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“Hay 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errores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 de 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validación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";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} else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	return "No 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hay 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errores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";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4 Rectángulo"/>
          <p:cNvSpPr/>
          <p:nvPr/>
        </p:nvSpPr>
        <p:spPr bwMode="auto">
          <a:xfrm>
            <a:off x="2385776" y="3001632"/>
            <a:ext cx="2428058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latin typeface="+mn-lt"/>
                <a:ea typeface="ＭＳ Ｐゴシック" pitchFamily="-12" charset="-128"/>
              </a:rPr>
              <a:t>@</a:t>
            </a:r>
            <a:r>
              <a:rPr lang="es-ES" sz="1600" dirty="0" err="1" smtClean="0">
                <a:solidFill>
                  <a:srgbClr val="D6FB47"/>
                </a:solidFill>
                <a:latin typeface="+mn-lt"/>
                <a:ea typeface="ＭＳ Ｐゴシック" pitchFamily="-12" charset="-128"/>
              </a:rPr>
              <a:t>Valid</a:t>
            </a:r>
            <a:r>
              <a:rPr lang="es-ES" sz="1600" dirty="0" smtClean="0">
                <a:solidFill>
                  <a:srgbClr val="D6FB47"/>
                </a:solidFill>
                <a:latin typeface="+mn-lt"/>
                <a:ea typeface="ＭＳ Ｐゴシック" pitchFamily="-12" charset="-128"/>
              </a:rPr>
              <a:t> y </a:t>
            </a:r>
            <a:r>
              <a:rPr lang="es-ES" sz="1600" dirty="0" err="1" smtClean="0">
                <a:solidFill>
                  <a:srgbClr val="D6FB47"/>
                </a:solidFill>
                <a:latin typeface="+mn-lt"/>
                <a:ea typeface="ＭＳ Ｐゴシック" pitchFamily="-12" charset="-128"/>
              </a:rPr>
              <a:t>BindingResult</a:t>
            </a:r>
            <a:endParaRPr kumimoji="0" lang="es-ES" sz="1600" i="0" u="none" strike="noStrike" cap="none" normalizeH="0" baseline="0" dirty="0" smtClean="0">
              <a:ln>
                <a:noFill/>
              </a:ln>
              <a:solidFill>
                <a:srgbClr val="D6FB47"/>
              </a:solidFill>
              <a:effectLst/>
              <a:latin typeface="+mn-lt"/>
              <a:ea typeface="ＭＳ Ｐゴシック" pitchFamily="-12" charset="-128"/>
            </a:endParaRPr>
          </a:p>
        </p:txBody>
      </p:sp>
      <p:sp>
        <p:nvSpPr>
          <p:cNvPr id="11" name="5 Rectángulo redondeado"/>
          <p:cNvSpPr/>
          <p:nvPr/>
        </p:nvSpPr>
        <p:spPr bwMode="auto">
          <a:xfrm>
            <a:off x="5220072" y="3140974"/>
            <a:ext cx="3600399" cy="2808306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public class JavaBean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NotNull</a:t>
            </a:r>
            <a:endParaRPr lang="en-US" sz="1200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	@Max(5)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private Integer number;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2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NotNull</a:t>
            </a:r>
            <a:endParaRPr lang="en-US" sz="1200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	@Future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	@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DateTimeFormat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iso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=ISO.DATE)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private Date </a:t>
            </a:r>
            <a:r>
              <a:rPr lang="en-US" sz="1200" b="0" kern="0" dirty="0" err="1">
                <a:latin typeface="Consolas" pitchFamily="49" charset="0"/>
                <a:cs typeface="Consolas" pitchFamily="49" charset="0"/>
              </a:rPr>
              <a:t>date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6 Rectángulo"/>
          <p:cNvSpPr/>
          <p:nvPr/>
        </p:nvSpPr>
        <p:spPr bwMode="auto">
          <a:xfrm>
            <a:off x="7524328" y="2960949"/>
            <a:ext cx="1028239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solidFill>
                  <a:srgbClr val="D6FB47"/>
                </a:solidFill>
                <a:ea typeface="ＭＳ Ｐゴシック" pitchFamily="-12" charset="-128"/>
              </a:rPr>
              <a:t>JSR-303</a:t>
            </a:r>
          </a:p>
        </p:txBody>
      </p:sp>
    </p:spTree>
    <p:extLst>
      <p:ext uri="{BB962C8B-B14F-4D97-AF65-F5344CB8AC3E}">
        <p14:creationId xmlns:p14="http://schemas.microsoft.com/office/powerpoint/2010/main" val="249062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29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2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Validaciones (repaso – recordad, siempre mejor en las @</a:t>
            </a:r>
            <a:r>
              <a:rPr lang="es-ES" sz="2000" dirty="0" err="1" smtClean="0">
                <a:solidFill>
                  <a:srgbClr val="D6FB47"/>
                </a:solidFill>
              </a:rPr>
              <a:t>Entity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7" name="8 Rectángulo redondeado"/>
          <p:cNvSpPr/>
          <p:nvPr/>
        </p:nvSpPr>
        <p:spPr bwMode="auto">
          <a:xfrm>
            <a:off x="684213" y="1628800"/>
            <a:ext cx="8010526" cy="505281"/>
          </a:xfrm>
          <a:prstGeom prst="roundRect">
            <a:avLst>
              <a:gd name="adj" fmla="val 4609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s-ES" kern="0" noProof="0" dirty="0" smtClean="0">
                <a:solidFill>
                  <a:schemeClr val="bg1"/>
                </a:solidFill>
              </a:rPr>
              <a:t>Validaciones JSR-303:</a:t>
            </a:r>
            <a:endParaRPr kumimoji="0" lang="es-ES" sz="105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447675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s-ES" sz="105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05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10 Rectángulo"/>
          <p:cNvSpPr/>
          <p:nvPr/>
        </p:nvSpPr>
        <p:spPr>
          <a:xfrm>
            <a:off x="2267744" y="5981998"/>
            <a:ext cx="6390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/>
                </a:solidFill>
              </a:rPr>
              <a:t>http://docs.jboss.org/hibernate/validator/4.2/reference/en-US/html_single/#</a:t>
            </a:r>
            <a:r>
              <a:rPr lang="es-ES" sz="1000" dirty="0" smtClean="0">
                <a:solidFill>
                  <a:schemeClr val="bg1"/>
                </a:solidFill>
              </a:rPr>
              <a:t>validator-defineconstraints-builtin</a:t>
            </a:r>
            <a:endParaRPr lang="es-ES" sz="1000" dirty="0">
              <a:solidFill>
                <a:schemeClr val="bg1"/>
              </a:solidFill>
            </a:endParaRPr>
          </a:p>
        </p:txBody>
      </p:sp>
      <p:graphicFrame>
        <p:nvGraphicFramePr>
          <p:cNvPr id="11" name="5 Tabla"/>
          <p:cNvGraphicFramePr>
            <a:graphicFrameLocks noGrp="1"/>
          </p:cNvGraphicFramePr>
          <p:nvPr>
            <p:extLst/>
          </p:nvPr>
        </p:nvGraphicFramePr>
        <p:xfrm>
          <a:off x="773245" y="2219419"/>
          <a:ext cx="7921493" cy="3721200"/>
        </p:xfrm>
        <a:graphic>
          <a:graphicData uri="http://schemas.openxmlformats.org/drawingml/2006/table">
            <a:tbl>
              <a:tblPr/>
              <a:tblGrid>
                <a:gridCol w="1518286"/>
                <a:gridCol w="640320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Annotation</a:t>
                      </a:r>
                      <a:endParaRPr lang="es-E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Supported</a:t>
                      </a: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data </a:t>
                      </a:r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types</a:t>
                      </a:r>
                      <a:endParaRPr lang="es-E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@AssertFalse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Boolean</a:t>
                      </a:r>
                      <a:r>
                        <a:rPr lang="es-ES" sz="1000" dirty="0">
                          <a:effectLst/>
                        </a:rPr>
                        <a:t>, </a:t>
                      </a:r>
                      <a:r>
                        <a:rPr lang="es-ES" sz="1000" dirty="0" err="1">
                          <a:effectLst/>
                        </a:rPr>
                        <a:t>boolean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@AssertTrue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Boolean</a:t>
                      </a:r>
                      <a:r>
                        <a:rPr lang="es-ES" sz="1000" dirty="0">
                          <a:effectLst/>
                        </a:rPr>
                        <a:t>, </a:t>
                      </a:r>
                      <a:r>
                        <a:rPr lang="es-ES" sz="1000" dirty="0" err="1">
                          <a:effectLst/>
                        </a:rPr>
                        <a:t>boolean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@DecimalMax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String,byte</a:t>
                      </a:r>
                      <a:r>
                        <a:rPr lang="en-US" sz="1000" dirty="0">
                          <a:effectLst/>
                        </a:rPr>
                        <a:t>, short,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HV: any sub-type of Number.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@DecimalMin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String,byte</a:t>
                      </a:r>
                      <a:r>
                        <a:rPr lang="en-US" sz="1000" dirty="0">
                          <a:effectLst/>
                        </a:rPr>
                        <a:t>, short,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HV: any sub-type of Number.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528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@Digits(integer=, fraction=)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String,byte</a:t>
                      </a:r>
                      <a:r>
                        <a:rPr lang="en-US" sz="1000" dirty="0">
                          <a:effectLst/>
                        </a:rPr>
                        <a:t>, short,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HV: any sub-type of Number.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@Future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java.util.Date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java.util.Calendar</a:t>
                      </a:r>
                      <a:r>
                        <a:rPr lang="en-US" sz="1000" dirty="0">
                          <a:effectLst/>
                        </a:rPr>
                        <a:t>; Additionally supported by HV, if the </a:t>
                      </a:r>
                      <a:r>
                        <a:rPr lang="en-US" sz="1000" u="none" strike="noStrike" dirty="0" err="1">
                          <a:solidFill>
                            <a:srgbClr val="6699CC"/>
                          </a:solidFill>
                          <a:effectLst/>
                          <a:hlinkClick r:id="rId3"/>
                        </a:rPr>
                        <a:t>Joda</a:t>
                      </a:r>
                      <a:r>
                        <a:rPr lang="en-US" sz="1000" u="none" strike="noStrike" dirty="0">
                          <a:solidFill>
                            <a:srgbClr val="6699CC"/>
                          </a:solidFill>
                          <a:effectLst/>
                          <a:hlinkClick r:id="rId3"/>
                        </a:rPr>
                        <a:t> Time</a:t>
                      </a:r>
                      <a:r>
                        <a:rPr lang="en-US" sz="1000" dirty="0">
                          <a:effectLst/>
                        </a:rPr>
                        <a:t> date/time API is on the class path: any implementations </a:t>
                      </a:r>
                      <a:r>
                        <a:rPr lang="en-US" sz="1000" dirty="0" err="1">
                          <a:effectLst/>
                        </a:rPr>
                        <a:t>ofReadablePartial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err="1">
                          <a:effectLst/>
                        </a:rPr>
                        <a:t>andReadableInstant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@Max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byte, </a:t>
                      </a:r>
                      <a:r>
                        <a:rPr lang="en-US" sz="1000" dirty="0" err="1">
                          <a:effectLst/>
                        </a:rPr>
                        <a:t>short,int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</a:t>
                      </a:r>
                      <a:r>
                        <a:rPr lang="en-US" sz="1000" dirty="0" err="1">
                          <a:effectLst/>
                        </a:rPr>
                        <a:t>HV:String</a:t>
                      </a:r>
                      <a:r>
                        <a:rPr lang="en-US" sz="1000" dirty="0">
                          <a:effectLst/>
                        </a:rPr>
                        <a:t> (the numeric value represented by a String is evaluated), any sub-type </a:t>
                      </a:r>
                      <a:r>
                        <a:rPr lang="en-US" sz="1000" dirty="0" err="1">
                          <a:effectLst/>
                        </a:rPr>
                        <a:t>ofNumber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@Min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byte, </a:t>
                      </a:r>
                      <a:r>
                        <a:rPr lang="en-US" sz="1000" dirty="0" err="1">
                          <a:effectLst/>
                        </a:rPr>
                        <a:t>short,int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</a:t>
                      </a:r>
                      <a:r>
                        <a:rPr lang="en-US" sz="1000" dirty="0" err="1">
                          <a:effectLst/>
                        </a:rPr>
                        <a:t>HV:String</a:t>
                      </a:r>
                      <a:r>
                        <a:rPr lang="en-US" sz="1000" dirty="0">
                          <a:effectLst/>
                        </a:rPr>
                        <a:t> (the numeric value represented by a String is evaluated), any sub-type </a:t>
                      </a:r>
                      <a:r>
                        <a:rPr lang="en-US" sz="1000" dirty="0" err="1">
                          <a:effectLst/>
                        </a:rPr>
                        <a:t>ofNumber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@NotNull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Any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type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@Null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Any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type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@Past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java.util.Date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java.util.Calendar</a:t>
                      </a:r>
                      <a:r>
                        <a:rPr lang="en-US" sz="1000" dirty="0">
                          <a:effectLst/>
                        </a:rPr>
                        <a:t>; Additionally supported by HV, if the </a:t>
                      </a:r>
                      <a:r>
                        <a:rPr lang="en-US" sz="1000" u="none" strike="noStrike" dirty="0" err="1">
                          <a:solidFill>
                            <a:srgbClr val="6699CC"/>
                          </a:solidFill>
                          <a:effectLst/>
                          <a:hlinkClick r:id="rId3"/>
                        </a:rPr>
                        <a:t>Joda</a:t>
                      </a:r>
                      <a:r>
                        <a:rPr lang="en-US" sz="1000" u="none" strike="noStrike" dirty="0">
                          <a:solidFill>
                            <a:srgbClr val="6699CC"/>
                          </a:solidFill>
                          <a:effectLst/>
                          <a:hlinkClick r:id="rId3"/>
                        </a:rPr>
                        <a:t> Time</a:t>
                      </a:r>
                      <a:r>
                        <a:rPr lang="en-US" sz="1000" dirty="0">
                          <a:effectLst/>
                        </a:rPr>
                        <a:t> date/time API is on the class path: any implementations </a:t>
                      </a:r>
                      <a:r>
                        <a:rPr lang="en-US" sz="1000" dirty="0" err="1">
                          <a:effectLst/>
                        </a:rPr>
                        <a:t>ofReadablePartial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err="1">
                          <a:effectLst/>
                        </a:rPr>
                        <a:t>andReadableInstant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@Pattern(regex=, flag=)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@Size(min=, max=)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String, Collection, Map and arrays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177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</a:t>
                      </a:r>
                      <a:r>
                        <a:rPr lang="es-ES" sz="1100" b="1" dirty="0" err="1">
                          <a:effectLst/>
                        </a:rPr>
                        <a:t>Valid</a:t>
                      </a:r>
                      <a:endParaRPr lang="es-ES" sz="1100" b="1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Any</a:t>
                      </a:r>
                      <a:r>
                        <a:rPr lang="es-ES" sz="1000" dirty="0">
                          <a:effectLst/>
                        </a:rPr>
                        <a:t> non-</a:t>
                      </a:r>
                      <a:r>
                        <a:rPr lang="es-ES" sz="1000" dirty="0" err="1">
                          <a:effectLst/>
                        </a:rPr>
                        <a:t>primitive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type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26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Otras validaciones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hibernate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Anotaciones de validación a la medida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Definición de la anotación con </a:t>
            </a:r>
            <a:r>
              <a:rPr lang="es-ES" sz="2000" dirty="0">
                <a:solidFill>
                  <a:srgbClr val="D6FB47"/>
                </a:solidFill>
              </a:rPr>
              <a:t>@</a:t>
            </a:r>
            <a:r>
              <a:rPr lang="es-ES" sz="2000" dirty="0" err="1">
                <a:solidFill>
                  <a:srgbClr val="D6FB47"/>
                </a:solidFill>
              </a:rPr>
              <a:t>Constraint</a:t>
            </a:r>
            <a:r>
              <a:rPr lang="es-ES" sz="2000" dirty="0">
                <a:solidFill>
                  <a:srgbClr val="D6FB47"/>
                </a:solidFill>
              </a:rPr>
              <a:t>(</a:t>
            </a:r>
            <a:r>
              <a:rPr lang="es-ES" sz="2000" dirty="0" err="1">
                <a:solidFill>
                  <a:srgbClr val="D6FB47"/>
                </a:solidFill>
              </a:rPr>
              <a:t>validatedBy</a:t>
            </a:r>
            <a:r>
              <a:rPr lang="es-ES" sz="2000" dirty="0">
                <a:solidFill>
                  <a:srgbClr val="D6FB47"/>
                </a:solidFill>
              </a:rPr>
              <a:t>={})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y de la clase que implementa </a:t>
            </a:r>
            <a:r>
              <a:rPr lang="es-ES" sz="2000" dirty="0" err="1">
                <a:solidFill>
                  <a:srgbClr val="D6FB47"/>
                </a:solidFill>
              </a:rPr>
              <a:t>ConstraintValidator</a:t>
            </a:r>
            <a:r>
              <a:rPr lang="es-E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con método </a:t>
            </a:r>
            <a:r>
              <a:rPr lang="es-ES" sz="2000" dirty="0" err="1">
                <a:solidFill>
                  <a:srgbClr val="D6FB47"/>
                </a:solidFill>
              </a:rPr>
              <a:t>isValid</a:t>
            </a:r>
            <a:r>
              <a:rPr lang="es-ES" sz="2000" dirty="0">
                <a:solidFill>
                  <a:srgbClr val="D6FB47"/>
                </a:solidFill>
              </a:rPr>
              <a:t>()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endParaRPr lang="es-ES" sz="105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050" dirty="0" smtClean="0">
                <a:solidFill>
                  <a:schemeClr val="bg1">
                    <a:lumMod val="95000"/>
                  </a:schemeClr>
                </a:solidFill>
              </a:rPr>
              <a:t>http</a:t>
            </a:r>
            <a:r>
              <a:rPr lang="es-ES" sz="1050" dirty="0">
                <a:solidFill>
                  <a:schemeClr val="bg1">
                    <a:lumMod val="95000"/>
                  </a:schemeClr>
                </a:solidFill>
              </a:rPr>
              <a:t>://docs.jboss.org/hibernate/validator/4.0.1/reference/en/html/validator-customconstraints.html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Validaciones </a:t>
            </a:r>
            <a:r>
              <a:rPr lang="es-ES" sz="2000" dirty="0" err="1" smtClean="0">
                <a:solidFill>
                  <a:srgbClr val="D6FB47"/>
                </a:solidFill>
              </a:rPr>
              <a:t>Hibernate</a:t>
            </a:r>
            <a:r>
              <a:rPr lang="es-ES" sz="2000" dirty="0" smtClean="0">
                <a:solidFill>
                  <a:srgbClr val="D6FB47"/>
                </a:solidFill>
              </a:rPr>
              <a:t> (mejor en las @</a:t>
            </a:r>
            <a:r>
              <a:rPr lang="es-ES" sz="2000" dirty="0" err="1" smtClean="0">
                <a:solidFill>
                  <a:srgbClr val="D6FB47"/>
                </a:solidFill>
              </a:rPr>
              <a:t>Entity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12" name="10 Rectángulo"/>
          <p:cNvSpPr/>
          <p:nvPr/>
        </p:nvSpPr>
        <p:spPr>
          <a:xfrm>
            <a:off x="2286431" y="4190891"/>
            <a:ext cx="6390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/>
                </a:solidFill>
              </a:rPr>
              <a:t>http://docs.jboss.org/hibernate/validator/4.2/reference/en-US/html_single/#</a:t>
            </a:r>
            <a:r>
              <a:rPr lang="es-ES" sz="1000" dirty="0" smtClean="0">
                <a:solidFill>
                  <a:schemeClr val="bg1"/>
                </a:solidFill>
              </a:rPr>
              <a:t>validator-defineconstraints-builtin</a:t>
            </a:r>
            <a:endParaRPr lang="es-ES" sz="1000" dirty="0">
              <a:solidFill>
                <a:schemeClr val="bg1"/>
              </a:solidFill>
            </a:endParaRPr>
          </a:p>
        </p:txBody>
      </p:sp>
      <p:graphicFrame>
        <p:nvGraphicFramePr>
          <p:cNvPr id="13" name="1 Tabla"/>
          <p:cNvGraphicFramePr>
            <a:graphicFrameLocks noGrp="1"/>
          </p:cNvGraphicFramePr>
          <p:nvPr>
            <p:extLst/>
          </p:nvPr>
        </p:nvGraphicFramePr>
        <p:xfrm>
          <a:off x="701235" y="2124089"/>
          <a:ext cx="7985565" cy="1997793"/>
        </p:xfrm>
        <a:graphic>
          <a:graphicData uri="http://schemas.openxmlformats.org/drawingml/2006/table">
            <a:tbl>
              <a:tblPr/>
              <a:tblGrid>
                <a:gridCol w="3067831"/>
                <a:gridCol w="491773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Annotation</a:t>
                      </a:r>
                      <a:endParaRPr lang="es-E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Supported</a:t>
                      </a: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data </a:t>
                      </a:r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types</a:t>
                      </a:r>
                      <a:endParaRPr lang="es-E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025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</a:t>
                      </a:r>
                      <a:r>
                        <a:rPr lang="es-ES" sz="1100" b="1" dirty="0" err="1">
                          <a:effectLst/>
                        </a:rPr>
                        <a:t>CreditCardNumber</a:t>
                      </a:r>
                      <a:endParaRPr lang="es-ES" sz="1100" b="1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</a:rPr>
                        <a:t>String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@Email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</a:t>
                      </a:r>
                      <a:r>
                        <a:rPr lang="es-ES" sz="1100" b="1" dirty="0" err="1">
                          <a:effectLst/>
                        </a:rPr>
                        <a:t>Length</a:t>
                      </a:r>
                      <a:r>
                        <a:rPr lang="es-ES" sz="1100" b="1" dirty="0">
                          <a:effectLst/>
                        </a:rPr>
                        <a:t>(min=, </a:t>
                      </a:r>
                      <a:r>
                        <a:rPr lang="es-ES" sz="1100" b="1" dirty="0" err="1">
                          <a:effectLst/>
                        </a:rPr>
                        <a:t>max</a:t>
                      </a:r>
                      <a:r>
                        <a:rPr lang="es-ES" sz="1100" b="1" dirty="0">
                          <a:effectLst/>
                        </a:rPr>
                        <a:t>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627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@NotBlank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@NotEmpty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String,Collection,Map</a:t>
                      </a:r>
                      <a:r>
                        <a:rPr lang="es-ES" sz="1000" dirty="0">
                          <a:effectLst/>
                        </a:rPr>
                        <a:t> and </a:t>
                      </a:r>
                      <a:r>
                        <a:rPr lang="es-ES" sz="1000" dirty="0" err="1">
                          <a:effectLst/>
                        </a:rPr>
                        <a:t>arrays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</a:t>
                      </a:r>
                      <a:r>
                        <a:rPr lang="es-ES" sz="1100" b="1" dirty="0" err="1">
                          <a:effectLst/>
                        </a:rPr>
                        <a:t>Range</a:t>
                      </a:r>
                      <a:r>
                        <a:rPr lang="es-ES" sz="1100" b="1" dirty="0">
                          <a:effectLst/>
                        </a:rPr>
                        <a:t>(min=, </a:t>
                      </a:r>
                      <a:r>
                        <a:rPr lang="es-ES" sz="1100" b="1" dirty="0" err="1">
                          <a:effectLst/>
                        </a:rPr>
                        <a:t>max</a:t>
                      </a:r>
                      <a:r>
                        <a:rPr lang="es-ES" sz="1100" b="1" dirty="0">
                          <a:effectLst/>
                        </a:rPr>
                        <a:t>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BigDecimal,BigInteger,String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byte,short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longand</a:t>
                      </a:r>
                      <a:r>
                        <a:rPr lang="en-US" sz="1000" dirty="0">
                          <a:effectLst/>
                        </a:rPr>
                        <a:t> the respective wrappers of the primitive types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9843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@SafeHtml(whitelistType=, additionalTags=)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CharSequence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273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@ScriptAssert(lang=, script=, alias=)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Any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type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746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@URL(</a:t>
                      </a:r>
                      <a:r>
                        <a:rPr lang="es-ES" sz="1100" b="1" dirty="0" err="1">
                          <a:effectLst/>
                        </a:rPr>
                        <a:t>protocol</a:t>
                      </a:r>
                      <a:r>
                        <a:rPr lang="es-ES" sz="1100" b="1" dirty="0">
                          <a:effectLst/>
                        </a:rPr>
                        <a:t>=, host=, </a:t>
                      </a:r>
                      <a:r>
                        <a:rPr lang="es-ES" sz="1100" b="1" dirty="0" err="1">
                          <a:effectLst/>
                        </a:rPr>
                        <a:t>port</a:t>
                      </a:r>
                      <a:r>
                        <a:rPr lang="es-ES" sz="1100" b="1" dirty="0">
                          <a:effectLst/>
                        </a:rPr>
                        <a:t>=, </a:t>
                      </a:r>
                      <a:r>
                        <a:rPr lang="es-ES" sz="1100" b="1" dirty="0" err="1">
                          <a:effectLst/>
                        </a:rPr>
                        <a:t>regexp</a:t>
                      </a:r>
                      <a:r>
                        <a:rPr lang="es-ES" sz="1100" b="1" dirty="0">
                          <a:effectLst/>
                        </a:rPr>
                        <a:t>=, </a:t>
                      </a:r>
                      <a:r>
                        <a:rPr lang="es-ES" sz="1100" b="1" dirty="0" err="1">
                          <a:effectLst/>
                        </a:rPr>
                        <a:t>flags</a:t>
                      </a:r>
                      <a:r>
                        <a:rPr lang="es-ES" sz="1100" b="1" dirty="0">
                          <a:effectLst/>
                        </a:rPr>
                        <a:t>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12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Manejadores de excepciones</a:t>
            </a:r>
          </a:p>
        </p:txBody>
      </p:sp>
      <p:sp>
        <p:nvSpPr>
          <p:cNvPr id="7" name="3 Rectángulo redondeado"/>
          <p:cNvSpPr/>
          <p:nvPr/>
        </p:nvSpPr>
        <p:spPr bwMode="auto">
          <a:xfrm>
            <a:off x="323528" y="2276878"/>
            <a:ext cx="8496944" cy="3384470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SimpleController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4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captura</a:t>
            </a:r>
            <a:r>
              <a:rPr lang="en-US" sz="1400" b="0" kern="0" dirty="0" smtClean="0">
                <a:latin typeface="Consolas" pitchFamily="49" charset="0"/>
                <a:cs typeface="Consolas" pitchFamily="49" charset="0"/>
              </a:rPr>
              <a:t> la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excepcepción</a:t>
            </a:r>
            <a:r>
              <a:rPr lang="en-US" sz="1400" b="0" kern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indicada</a:t>
            </a:r>
            <a:r>
              <a:rPr lang="en-US" sz="1400" b="0" kern="0" dirty="0" smtClean="0">
                <a:latin typeface="Consolas" pitchFamily="49" charset="0"/>
                <a:cs typeface="Consolas" pitchFamily="49" charset="0"/>
              </a:rPr>
              <a:t> en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cualquiera</a:t>
            </a:r>
            <a:r>
              <a:rPr lang="en-US" sz="1400" b="0" kern="0" dirty="0" smtClean="0">
                <a:latin typeface="Consolas" pitchFamily="49" charset="0"/>
                <a:cs typeface="Consolas" pitchFamily="49" charset="0"/>
              </a:rPr>
              <a:t> de los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métodos</a:t>
            </a:r>
            <a:endParaRPr lang="en-US" sz="14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4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ExceptionHandler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IOException.class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public String 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handleIOException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IOException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ex, 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HttpServletRequest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request)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ClassUtils.getShortName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ex.getClass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4 Rectángulo"/>
          <p:cNvSpPr/>
          <p:nvPr/>
        </p:nvSpPr>
        <p:spPr bwMode="auto">
          <a:xfrm>
            <a:off x="6228346" y="2060848"/>
            <a:ext cx="2232311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solidFill>
                  <a:srgbClr val="D6FB47"/>
                </a:solidFill>
                <a:ea typeface="ＭＳ Ｐゴシック" pitchFamily="-12" charset="-128"/>
              </a:rPr>
              <a:t>@</a:t>
            </a:r>
            <a:r>
              <a:rPr lang="es-ES" sz="1600" dirty="0" err="1">
                <a:solidFill>
                  <a:srgbClr val="D6FB47"/>
                </a:solidFill>
                <a:ea typeface="ＭＳ Ｐゴシック" pitchFamily="-12" charset="-128"/>
              </a:rPr>
              <a:t>ExceptionHandler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1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806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059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68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24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19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624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23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92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407559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5589226" y="2131771"/>
            <a:ext cx="638957" cy="8711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6103444" y="2305221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5" name="Rectángulo redondeado 24"/>
          <p:cNvSpPr/>
          <p:nvPr/>
        </p:nvSpPr>
        <p:spPr>
          <a:xfrm>
            <a:off x="6768244" y="2224280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</a:t>
            </a:r>
            <a:endParaRPr lang="es-ES" dirty="0"/>
          </a:p>
        </p:txBody>
      </p:sp>
      <p:sp>
        <p:nvSpPr>
          <p:cNvPr id="26" name="Rectángulo redondeado 25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27" name="Rectángulo redondeado 26"/>
          <p:cNvSpPr/>
          <p:nvPr/>
        </p:nvSpPr>
        <p:spPr>
          <a:xfrm>
            <a:off x="8028384" y="2221647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28" name="Más 27"/>
          <p:cNvSpPr/>
          <p:nvPr/>
        </p:nvSpPr>
        <p:spPr>
          <a:xfrm>
            <a:off x="7749085" y="2339705"/>
            <a:ext cx="252028" cy="242418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45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5589226" y="2131771"/>
            <a:ext cx="638957" cy="8711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6103444" y="2305221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6262618" y="1632877"/>
            <a:ext cx="267949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s-ES" sz="16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Conector recto de flecha 23"/>
          <p:cNvCxnSpPr>
            <a:stCxn id="2" idx="3"/>
            <a:endCxn id="22" idx="1"/>
          </p:cNvCxnSpPr>
          <p:nvPr/>
        </p:nvCxnSpPr>
        <p:spPr>
          <a:xfrm>
            <a:off x="5724128" y="1871654"/>
            <a:ext cx="538490" cy="40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5759347" y="1061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6768244" y="2224280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</a:t>
            </a:r>
            <a:endParaRPr lang="es-ES" dirty="0"/>
          </a:p>
        </p:txBody>
      </p:sp>
      <p:sp>
        <p:nvSpPr>
          <p:cNvPr id="29" name="Rectángulo redondeado 28"/>
          <p:cNvSpPr/>
          <p:nvPr/>
        </p:nvSpPr>
        <p:spPr>
          <a:xfrm>
            <a:off x="8028384" y="2221647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0" name="Más 29"/>
          <p:cNvSpPr/>
          <p:nvPr/>
        </p:nvSpPr>
        <p:spPr>
          <a:xfrm>
            <a:off x="7749085" y="2339705"/>
            <a:ext cx="252028" cy="242418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redondeado 30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2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46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5589226" y="2131771"/>
            <a:ext cx="638957" cy="8711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6103444" y="2305221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6262618" y="1632877"/>
            <a:ext cx="267949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s-ES" sz="16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Conector recto de flecha 23"/>
          <p:cNvCxnSpPr>
            <a:stCxn id="2" idx="3"/>
            <a:endCxn id="22" idx="1"/>
          </p:cNvCxnSpPr>
          <p:nvPr/>
        </p:nvCxnSpPr>
        <p:spPr>
          <a:xfrm>
            <a:off x="5724128" y="1871654"/>
            <a:ext cx="538490" cy="40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5759347" y="1061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6839975" y="3851712"/>
            <a:ext cx="2053013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También pueden añadirse los errores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6" name="Conector recto 25"/>
          <p:cNvCxnSpPr>
            <a:stCxn id="10" idx="0"/>
          </p:cNvCxnSpPr>
          <p:nvPr/>
        </p:nvCxnSpPr>
        <p:spPr>
          <a:xfrm flipH="1" flipV="1">
            <a:off x="7866481" y="3705544"/>
            <a:ext cx="1" cy="1461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redondeado 27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29" name="Rectángulo redondeado 28"/>
          <p:cNvSpPr/>
          <p:nvPr/>
        </p:nvSpPr>
        <p:spPr>
          <a:xfrm>
            <a:off x="6768244" y="2224280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</a:t>
            </a:r>
            <a:endParaRPr lang="es-ES" dirty="0"/>
          </a:p>
        </p:txBody>
      </p:sp>
      <p:sp>
        <p:nvSpPr>
          <p:cNvPr id="30" name="Rectángulo redondeado 29"/>
          <p:cNvSpPr/>
          <p:nvPr/>
        </p:nvSpPr>
        <p:spPr>
          <a:xfrm>
            <a:off x="8028384" y="2221647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1" name="Más 30"/>
          <p:cNvSpPr/>
          <p:nvPr/>
        </p:nvSpPr>
        <p:spPr>
          <a:xfrm>
            <a:off x="7749085" y="2339705"/>
            <a:ext cx="252028" cy="242418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64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 (si vienen datos)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5589226" y="2131771"/>
            <a:ext cx="638957" cy="8711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6103444" y="2305221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6262618" y="1632877"/>
            <a:ext cx="267949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s-ES" sz="16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Conector recto de flecha 23"/>
          <p:cNvCxnSpPr>
            <a:stCxn id="2" idx="3"/>
            <a:endCxn id="22" idx="1"/>
          </p:cNvCxnSpPr>
          <p:nvPr/>
        </p:nvCxnSpPr>
        <p:spPr>
          <a:xfrm>
            <a:off x="5724128" y="1871654"/>
            <a:ext cx="538490" cy="40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5759347" y="1061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6839975" y="3851712"/>
            <a:ext cx="2053013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También pueden añadirse los errores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6" name="Conector recto 25"/>
          <p:cNvCxnSpPr>
            <a:stCxn id="10" idx="0"/>
          </p:cNvCxnSpPr>
          <p:nvPr/>
        </p:nvCxnSpPr>
        <p:spPr>
          <a:xfrm flipH="1" flipV="1">
            <a:off x="7866481" y="3705544"/>
            <a:ext cx="1" cy="1461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redondeado 27"/>
          <p:cNvSpPr/>
          <p:nvPr/>
        </p:nvSpPr>
        <p:spPr>
          <a:xfrm>
            <a:off x="304655" y="162521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Valida inputs</a:t>
            </a:r>
          </a:p>
        </p:txBody>
      </p:sp>
      <p:cxnSp>
        <p:nvCxnSpPr>
          <p:cNvPr id="29" name="Conector recto de flecha 28"/>
          <p:cNvCxnSpPr>
            <a:stCxn id="28" idx="3"/>
            <a:endCxn id="2" idx="1"/>
          </p:cNvCxnSpPr>
          <p:nvPr/>
        </p:nvCxnSpPr>
        <p:spPr>
          <a:xfrm>
            <a:off x="2608911" y="1868064"/>
            <a:ext cx="810961" cy="3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/>
          <p:cNvSpPr/>
          <p:nvPr/>
        </p:nvSpPr>
        <p:spPr>
          <a:xfrm>
            <a:off x="2751887" y="1335504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0</a:t>
            </a:r>
          </a:p>
        </p:txBody>
      </p:sp>
      <p:sp>
        <p:nvSpPr>
          <p:cNvPr id="31" name="Rectángulo redondeado 30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2" name="Rectángulo redondeado 31"/>
          <p:cNvSpPr/>
          <p:nvPr/>
        </p:nvSpPr>
        <p:spPr>
          <a:xfrm>
            <a:off x="6768244" y="2224280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</a:t>
            </a:r>
            <a:endParaRPr lang="es-ES" dirty="0"/>
          </a:p>
        </p:txBody>
      </p:sp>
      <p:sp>
        <p:nvSpPr>
          <p:cNvPr id="33" name="Rectángulo redondeado 32"/>
          <p:cNvSpPr/>
          <p:nvPr/>
        </p:nvSpPr>
        <p:spPr>
          <a:xfrm>
            <a:off x="8028384" y="2221647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4" name="Más 33"/>
          <p:cNvSpPr/>
          <p:nvPr/>
        </p:nvSpPr>
        <p:spPr>
          <a:xfrm>
            <a:off x="7749085" y="2339705"/>
            <a:ext cx="252028" cy="242418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70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/>
          <p:cNvSpPr/>
          <p:nvPr/>
        </p:nvSpPr>
        <p:spPr>
          <a:xfrm>
            <a:off x="392113" y="1991655"/>
            <a:ext cx="8291264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/**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Custom handler for displaying an owner.</a:t>
            </a:r>
          </a:p>
          <a:p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     *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</a:t>
            </a:r>
            <a:r>
              <a:rPr lang="en-US" b="1" dirty="0">
                <a:solidFill>
                  <a:srgbClr val="008080"/>
                </a:solidFill>
                <a:highlight>
                  <a:srgbClr val="FFFFFF"/>
                </a:highlight>
              </a:rPr>
              <a:t>@</a:t>
            </a:r>
            <a:r>
              <a:rPr lang="en-US" b="1" dirty="0" err="1">
                <a:solidFill>
                  <a:srgbClr val="008080"/>
                </a:solidFill>
                <a:highlight>
                  <a:srgbClr val="FFFFFF"/>
                </a:highlight>
              </a:rPr>
              <a:t>param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</a:rPr>
              <a:t>ownerId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the ID of the owner to display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</a:t>
            </a:r>
            <a:r>
              <a:rPr lang="en-US" b="1" dirty="0">
                <a:solidFill>
                  <a:srgbClr val="008080"/>
                </a:solidFill>
                <a:highlight>
                  <a:srgbClr val="FFFFFF"/>
                </a:highlight>
              </a:rPr>
              <a:t>@return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a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</a:rPr>
              <a:t>ModelMap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with the model attributes for the view</a:t>
            </a:r>
          </a:p>
          <a:p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     */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/{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ownerId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}"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showOwner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PathVariable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ownerId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Assert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isTrue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"owners/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ownerDetails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s-ES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addObject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¿Cómo debería verse un @</a:t>
            </a:r>
            <a:r>
              <a:rPr lang="es-ES" sz="2000" dirty="0" err="1" smtClean="0">
                <a:solidFill>
                  <a:srgbClr val="D6FB47"/>
                </a:solidFill>
              </a:rPr>
              <a:t>Controller</a:t>
            </a:r>
            <a:r>
              <a:rPr lang="es-ES" sz="2000" dirty="0" smtClean="0">
                <a:solidFill>
                  <a:srgbClr val="D6FB47"/>
                </a:solidFill>
              </a:rPr>
              <a:t>?</a:t>
            </a:r>
          </a:p>
        </p:txBody>
      </p:sp>
      <p:sp>
        <p:nvSpPr>
          <p:cNvPr id="35" name="6 Rectángulo"/>
          <p:cNvSpPr/>
          <p:nvPr/>
        </p:nvSpPr>
        <p:spPr bwMode="auto">
          <a:xfrm>
            <a:off x="6450311" y="181163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OwnerController.java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  <p:sp>
        <p:nvSpPr>
          <p:cNvPr id="7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09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/>
          <p:cNvSpPr/>
          <p:nvPr/>
        </p:nvSpPr>
        <p:spPr>
          <a:xfrm>
            <a:off x="392113" y="1991655"/>
            <a:ext cx="8291264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/**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Custom handler for displaying an owner.</a:t>
            </a:r>
          </a:p>
          <a:p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     *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</a:t>
            </a:r>
            <a:r>
              <a:rPr lang="en-US" b="1" dirty="0">
                <a:solidFill>
                  <a:srgbClr val="008080"/>
                </a:solidFill>
                <a:highlight>
                  <a:srgbClr val="FFFFFF"/>
                </a:highlight>
              </a:rPr>
              <a:t>@</a:t>
            </a:r>
            <a:r>
              <a:rPr lang="en-US" b="1" dirty="0" err="1">
                <a:solidFill>
                  <a:srgbClr val="008080"/>
                </a:solidFill>
                <a:highlight>
                  <a:srgbClr val="FFFFFF"/>
                </a:highlight>
              </a:rPr>
              <a:t>param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</a:rPr>
              <a:t>ownerId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the ID of the owner to display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</a:t>
            </a:r>
            <a:r>
              <a:rPr lang="en-US" b="1" dirty="0">
                <a:solidFill>
                  <a:srgbClr val="008080"/>
                </a:solidFill>
                <a:highlight>
                  <a:srgbClr val="FFFFFF"/>
                </a:highlight>
              </a:rPr>
              <a:t>@return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a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</a:rPr>
              <a:t>ModelMap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with the model attributes for the view</a:t>
            </a:r>
          </a:p>
          <a:p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     */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/{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ownerId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}"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showOwner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PathVariable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ownerId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Assert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isTrue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"owners/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ownerDetails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s-ES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addObject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¿Cómo debería verse un @</a:t>
            </a:r>
            <a:r>
              <a:rPr lang="es-ES" sz="2000" dirty="0" err="1" smtClean="0">
                <a:solidFill>
                  <a:srgbClr val="D6FB47"/>
                </a:solidFill>
              </a:rPr>
              <a:t>Controller</a:t>
            </a:r>
            <a:r>
              <a:rPr lang="es-ES" sz="2000" dirty="0" smtClean="0">
                <a:solidFill>
                  <a:srgbClr val="D6FB47"/>
                </a:solidFill>
              </a:rPr>
              <a:t>?</a:t>
            </a:r>
          </a:p>
        </p:txBody>
      </p:sp>
      <p:sp>
        <p:nvSpPr>
          <p:cNvPr id="35" name="6 Rectángulo"/>
          <p:cNvSpPr/>
          <p:nvPr/>
        </p:nvSpPr>
        <p:spPr bwMode="auto">
          <a:xfrm>
            <a:off x="6450311" y="181163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OwnerController.java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4067944" y="4221088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0</a:t>
            </a:r>
          </a:p>
        </p:txBody>
      </p:sp>
      <p:sp>
        <p:nvSpPr>
          <p:cNvPr id="8" name="Elipse 7"/>
          <p:cNvSpPr/>
          <p:nvPr/>
        </p:nvSpPr>
        <p:spPr>
          <a:xfrm>
            <a:off x="6450311" y="4509120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1043608" y="4483199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812360" y="4797152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043608" y="4797151"/>
            <a:ext cx="288032" cy="262111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4517554" y="5059262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4843638" y="5059262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2495253" y="5347294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13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5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7" y="3212976"/>
            <a:ext cx="253029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2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ook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55995"/>
            <a:ext cx="1673220" cy="18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alimentos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25" y="1987099"/>
            <a:ext cx="2344594" cy="12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92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cook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648072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8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>
            <a:stCxn id="2" idx="3"/>
            <a:endCxn id="14" idx="1"/>
          </p:cNvCxnSpPr>
          <p:nvPr/>
        </p:nvCxnSpPr>
        <p:spPr>
          <a:xfrm>
            <a:off x="2487852" y="1957666"/>
            <a:ext cx="82400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1043608" y="2708920"/>
            <a:ext cx="22682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GET /</a:t>
            </a:r>
            <a:r>
              <a:rPr lang="es-ES" dirty="0" err="1" smtClean="0"/>
              <a:t>url</a:t>
            </a:r>
            <a:r>
              <a:rPr lang="es-ES" dirty="0" smtClean="0"/>
              <a:t> HTTP/1.1</a:t>
            </a:r>
          </a:p>
          <a:p>
            <a:r>
              <a:rPr lang="es-ES" dirty="0" smtClean="0"/>
              <a:t>Host: </a:t>
            </a:r>
            <a:r>
              <a:rPr lang="es-ES" dirty="0" err="1" smtClean="0"/>
              <a:t>localhost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2915816" y="1957666"/>
            <a:ext cx="0" cy="751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21814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3537024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11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7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3371190" y="1985072"/>
            <a:ext cx="2304256" cy="1006222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00134" y="2281343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MODEL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3623712" y="5105672"/>
            <a:ext cx="1672150" cy="1544266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140021" y="5753744"/>
            <a:ext cx="2024268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 RENDER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4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3371190" y="1985072"/>
            <a:ext cx="2304256" cy="1006222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00134" y="2281343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MODEL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3623712" y="5105672"/>
            <a:ext cx="1672150" cy="1544266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140021" y="5753744"/>
            <a:ext cx="2024268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 RENDER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3729793" y="3032084"/>
            <a:ext cx="1658122" cy="1940441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4785441" y="4485101"/>
            <a:ext cx="1295971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RENDERING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3371190" y="1985072"/>
            <a:ext cx="2304256" cy="1006222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00134" y="2281343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MODEL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3623712" y="5105672"/>
            <a:ext cx="1672150" cy="1544266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140021" y="5753744"/>
            <a:ext cx="2024268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 RENDER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3729793" y="3032084"/>
            <a:ext cx="1658122" cy="1940441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4785441" y="4485101"/>
            <a:ext cx="1295971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RENDERING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6511547" y="2924944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7592168" y="5044534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HTML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3371190" y="1985072"/>
            <a:ext cx="2304256" cy="1006222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00134" y="2281343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MODEL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3623712" y="5105672"/>
            <a:ext cx="1672150" cy="1544266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140021" y="5753744"/>
            <a:ext cx="2024268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 RENDER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3729793" y="3032084"/>
            <a:ext cx="1658122" cy="1940441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4785441" y="4485101"/>
            <a:ext cx="1295971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RENDERING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6511547" y="2924944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7592168" y="5044534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HTML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Wait</a:t>
            </a:r>
            <a:r>
              <a:rPr lang="es-ES" sz="2000" dirty="0" smtClean="0">
                <a:solidFill>
                  <a:srgbClr val="D6FB47"/>
                </a:solidFill>
              </a:rPr>
              <a:t> a minute… ¿Qué es esto? A mi me suena…</a:t>
            </a:r>
          </a:p>
        </p:txBody>
      </p:sp>
    </p:spTree>
    <p:extLst>
      <p:ext uri="{BB962C8B-B14F-4D97-AF65-F5344CB8AC3E}">
        <p14:creationId xmlns:p14="http://schemas.microsoft.com/office/powerpoint/2010/main" val="324646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23528" y="2852936"/>
            <a:ext cx="3960440" cy="2682206"/>
            <a:chOff x="395536" y="1979739"/>
            <a:chExt cx="8420267" cy="4686585"/>
          </a:xfrm>
        </p:grpSpPr>
        <p:pic>
          <p:nvPicPr>
            <p:cNvPr id="1026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1" y="3212976"/>
              <a:ext cx="2024236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lecha derecha 2"/>
            <p:cNvSpPr/>
            <p:nvPr/>
          </p:nvSpPr>
          <p:spPr>
            <a:xfrm>
              <a:off x="283517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098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3051770"/>
              <a:ext cx="2083662" cy="184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 de cook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5157192"/>
              <a:ext cx="1368152" cy="150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n de alimento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060" y="1979739"/>
              <a:ext cx="1991871" cy="105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lecha derecha 10"/>
            <p:cNvSpPr/>
            <p:nvPr/>
          </p:nvSpPr>
          <p:spPr>
            <a:xfrm>
              <a:off x="562142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Picture 2" descr="Resultado de imagen de cook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945" y="3037925"/>
              <a:ext cx="1546102" cy="1903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redondeado 3"/>
            <p:cNvSpPr/>
            <p:nvPr/>
          </p:nvSpPr>
          <p:spPr>
            <a:xfrm>
              <a:off x="395536" y="2852936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1476157" y="4972526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371190" y="1985072"/>
              <a:ext cx="2304256" cy="1006222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500134" y="228134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MODEL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3623712" y="5105672"/>
              <a:ext cx="1672150" cy="1544266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140021" y="5753744"/>
              <a:ext cx="202426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 RENDER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3729793" y="3032084"/>
              <a:ext cx="1658122" cy="1940441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785441" y="4485101"/>
              <a:ext cx="1295971" cy="32266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 smtClean="0">
                  <a:solidFill>
                    <a:schemeClr val="bg1"/>
                  </a:solidFill>
                </a:rPr>
                <a:t>RENDERING</a:t>
              </a:r>
              <a:endParaRPr lang="es-ES" sz="6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6511547" y="2924944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7592168" y="504453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HTML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Wait</a:t>
            </a:r>
            <a:r>
              <a:rPr lang="es-ES" sz="2000" dirty="0" smtClean="0">
                <a:solidFill>
                  <a:srgbClr val="D6FB47"/>
                </a:solidFill>
              </a:rPr>
              <a:t> a minute… ¿Qué es esto?</a:t>
            </a:r>
          </a:p>
        </p:txBody>
      </p:sp>
    </p:spTree>
    <p:extLst>
      <p:ext uri="{BB962C8B-B14F-4D97-AF65-F5344CB8AC3E}">
        <p14:creationId xmlns:p14="http://schemas.microsoft.com/office/powerpoint/2010/main" val="15103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23528" y="2852936"/>
            <a:ext cx="3960440" cy="2682206"/>
            <a:chOff x="395536" y="1979739"/>
            <a:chExt cx="8420267" cy="4686585"/>
          </a:xfrm>
        </p:grpSpPr>
        <p:pic>
          <p:nvPicPr>
            <p:cNvPr id="1026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1" y="3212976"/>
              <a:ext cx="2024236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lecha derecha 2"/>
            <p:cNvSpPr/>
            <p:nvPr/>
          </p:nvSpPr>
          <p:spPr>
            <a:xfrm>
              <a:off x="283517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098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3051770"/>
              <a:ext cx="2083662" cy="184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 de cook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5157192"/>
              <a:ext cx="1368152" cy="150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n de alimento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060" y="1979739"/>
              <a:ext cx="1991871" cy="105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lecha derecha 10"/>
            <p:cNvSpPr/>
            <p:nvPr/>
          </p:nvSpPr>
          <p:spPr>
            <a:xfrm>
              <a:off x="562142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Picture 2" descr="Resultado de imagen de cook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945" y="3037925"/>
              <a:ext cx="1546102" cy="1903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redondeado 3"/>
            <p:cNvSpPr/>
            <p:nvPr/>
          </p:nvSpPr>
          <p:spPr>
            <a:xfrm>
              <a:off x="395536" y="2852936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1476157" y="4972526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371190" y="1985072"/>
              <a:ext cx="2304256" cy="1006222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500134" y="228134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MODEL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3623712" y="5105672"/>
              <a:ext cx="1672150" cy="1544266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140021" y="5753744"/>
              <a:ext cx="202426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 RENDER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3729793" y="3032084"/>
              <a:ext cx="1658122" cy="1940441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785441" y="4485101"/>
              <a:ext cx="1295971" cy="32266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 smtClean="0">
                  <a:solidFill>
                    <a:schemeClr val="bg1"/>
                  </a:solidFill>
                </a:rPr>
                <a:t>RENDERING</a:t>
              </a:r>
              <a:endParaRPr lang="es-ES" sz="6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6511547" y="2924944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7592168" y="504453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HTML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Wait</a:t>
            </a:r>
            <a:r>
              <a:rPr lang="es-ES" sz="2000" dirty="0" smtClean="0">
                <a:solidFill>
                  <a:srgbClr val="D6FB47"/>
                </a:solidFill>
              </a:rPr>
              <a:t> a minute… ¿Qué es esto?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4790702" y="2060848"/>
            <a:ext cx="3813746" cy="4176464"/>
            <a:chOff x="3311860" y="1494444"/>
            <a:chExt cx="5292588" cy="4742868"/>
          </a:xfrm>
        </p:grpSpPr>
        <p:sp>
          <p:nvSpPr>
            <p:cNvPr id="24" name="Rectángulo 23"/>
            <p:cNvSpPr/>
            <p:nvPr/>
          </p:nvSpPr>
          <p:spPr>
            <a:xfrm>
              <a:off x="3779912" y="1494444"/>
              <a:ext cx="4824536" cy="92644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3779912" y="2445706"/>
              <a:ext cx="4824536" cy="37916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236296" y="155231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smtClean="0"/>
                <a:t>HTTP Server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020272" y="250252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err="1" smtClean="0"/>
                <a:t>Servlet</a:t>
              </a:r>
              <a:r>
                <a:rPr lang="es-ES" dirty="0" smtClean="0"/>
                <a:t> Server</a:t>
              </a:r>
              <a:endParaRPr lang="es-ES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311860" y="1666080"/>
              <a:ext cx="936104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Port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5186110" y="1666080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Port </a:t>
              </a:r>
              <a:r>
                <a:rPr lang="es-ES" sz="1000" dirty="0" err="1" smtClean="0">
                  <a:solidFill>
                    <a:schemeClr val="tx1"/>
                  </a:solidFill>
                </a:rPr>
                <a:t>Listener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5186110" y="2765639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186110" y="2765639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Filtros e Interceptores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5172599" y="5007386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Controller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7207724" y="390520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smtClean="0">
                  <a:solidFill>
                    <a:schemeClr val="tx1"/>
                  </a:solidFill>
                </a:rPr>
                <a:t>View </a:t>
              </a:r>
              <a:r>
                <a:rPr lang="es-ES" sz="1600" dirty="0" err="1" smtClean="0">
                  <a:solidFill>
                    <a:schemeClr val="tx1"/>
                  </a:solidFill>
                </a:rPr>
                <a:t>Render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Converters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5172599" y="5007386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Controller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ángulo redondeado 42"/>
            <p:cNvSpPr/>
            <p:nvPr/>
          </p:nvSpPr>
          <p:spPr>
            <a:xfrm>
              <a:off x="7207724" y="390520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smtClean="0">
                  <a:solidFill>
                    <a:schemeClr val="tx1"/>
                  </a:solidFill>
                </a:rPr>
                <a:t>View </a:t>
              </a:r>
              <a:r>
                <a:rPr lang="es-ES" sz="1050" dirty="0" err="1" smtClean="0">
                  <a:solidFill>
                    <a:schemeClr val="tx1"/>
                  </a:solidFill>
                </a:rPr>
                <a:t>Render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7207724" y="498464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smtClean="0">
                  <a:solidFill>
                    <a:schemeClr val="tx1"/>
                  </a:solidFill>
                </a:rPr>
                <a:t>Modulo de Traducción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recto de flecha 44"/>
            <p:cNvCxnSpPr>
              <a:stCxn id="43" idx="2"/>
            </p:cNvCxnSpPr>
            <p:nvPr/>
          </p:nvCxnSpPr>
          <p:spPr>
            <a:xfrm>
              <a:off x="7878007" y="4488376"/>
              <a:ext cx="0" cy="496268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angular 45"/>
            <p:cNvCxnSpPr>
              <a:stCxn id="41" idx="0"/>
              <a:endCxn id="43" idx="0"/>
            </p:cNvCxnSpPr>
            <p:nvPr/>
          </p:nvCxnSpPr>
          <p:spPr>
            <a:xfrm rot="5400000" flipH="1" flipV="1">
              <a:off x="6141903" y="2169100"/>
              <a:ext cx="12700" cy="3472208"/>
            </a:xfrm>
            <a:prstGeom prst="bentConnector3">
              <a:avLst>
                <a:gd name="adj1" fmla="val 2883874"/>
              </a:avLst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ángulo redondeado 46"/>
            <p:cNvSpPr/>
            <p:nvPr/>
          </p:nvSpPr>
          <p:spPr>
            <a:xfrm>
              <a:off x="3848995" y="5007386"/>
              <a:ext cx="117795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err="1" smtClean="0">
                  <a:solidFill>
                    <a:schemeClr val="tx1"/>
                  </a:solidFill>
                </a:rPr>
                <a:t>URLMapper</a:t>
              </a:r>
              <a:r>
                <a:rPr lang="es-ES" sz="1000" dirty="0" smtClean="0">
                  <a:solidFill>
                    <a:schemeClr val="tx1"/>
                  </a:solidFill>
                </a:rPr>
                <a:t> (enrutador)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5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23528" y="2852936"/>
            <a:ext cx="3960440" cy="2682206"/>
            <a:chOff x="395536" y="1979739"/>
            <a:chExt cx="8420267" cy="4686585"/>
          </a:xfrm>
        </p:grpSpPr>
        <p:pic>
          <p:nvPicPr>
            <p:cNvPr id="1026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1" y="3212976"/>
              <a:ext cx="2024236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lecha derecha 2"/>
            <p:cNvSpPr/>
            <p:nvPr/>
          </p:nvSpPr>
          <p:spPr>
            <a:xfrm>
              <a:off x="283517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098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3051770"/>
              <a:ext cx="2083662" cy="184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 de cook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5157192"/>
              <a:ext cx="1368152" cy="150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n de alimento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060" y="1979739"/>
              <a:ext cx="1991871" cy="105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lecha derecha 10"/>
            <p:cNvSpPr/>
            <p:nvPr/>
          </p:nvSpPr>
          <p:spPr>
            <a:xfrm>
              <a:off x="562142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Picture 2" descr="Resultado de imagen de cook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945" y="3037925"/>
              <a:ext cx="1546102" cy="1903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redondeado 3"/>
            <p:cNvSpPr/>
            <p:nvPr/>
          </p:nvSpPr>
          <p:spPr>
            <a:xfrm>
              <a:off x="395536" y="2852936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1476157" y="4972526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371190" y="1985072"/>
              <a:ext cx="2304256" cy="1006222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500134" y="228134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MODEL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3623712" y="5105672"/>
              <a:ext cx="1672150" cy="1544266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140021" y="5753744"/>
              <a:ext cx="202426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 RENDER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3729793" y="3032084"/>
              <a:ext cx="1658122" cy="1940441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785441" y="4485101"/>
              <a:ext cx="1295971" cy="32266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 smtClean="0">
                  <a:solidFill>
                    <a:schemeClr val="bg1"/>
                  </a:solidFill>
                </a:rPr>
                <a:t>RENDERING</a:t>
              </a:r>
              <a:endParaRPr lang="es-ES" sz="6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6511547" y="2924944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7592168" y="504453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HTML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Wait</a:t>
            </a:r>
            <a:r>
              <a:rPr lang="es-ES" sz="2000" dirty="0" smtClean="0">
                <a:solidFill>
                  <a:srgbClr val="D6FB47"/>
                </a:solidFill>
              </a:rPr>
              <a:t> a minute… ¿Qué es esto?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4790702" y="2060848"/>
            <a:ext cx="3813746" cy="4176464"/>
            <a:chOff x="3311860" y="1494444"/>
            <a:chExt cx="5292588" cy="4742868"/>
          </a:xfrm>
        </p:grpSpPr>
        <p:sp>
          <p:nvSpPr>
            <p:cNvPr id="24" name="Rectángulo 23"/>
            <p:cNvSpPr/>
            <p:nvPr/>
          </p:nvSpPr>
          <p:spPr>
            <a:xfrm>
              <a:off x="3779912" y="1494444"/>
              <a:ext cx="4824536" cy="92644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3779912" y="2445706"/>
              <a:ext cx="4824536" cy="37916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236296" y="155231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smtClean="0"/>
                <a:t>HTTP Server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020272" y="250252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err="1" smtClean="0"/>
                <a:t>Servlet</a:t>
              </a:r>
              <a:r>
                <a:rPr lang="es-ES" dirty="0" smtClean="0"/>
                <a:t> Server</a:t>
              </a:r>
              <a:endParaRPr lang="es-ES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311860" y="1666080"/>
              <a:ext cx="936104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Port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5186110" y="1666080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Port </a:t>
              </a:r>
              <a:r>
                <a:rPr lang="es-ES" sz="1000" dirty="0" err="1" smtClean="0">
                  <a:solidFill>
                    <a:schemeClr val="tx1"/>
                  </a:solidFill>
                </a:rPr>
                <a:t>Listener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5186110" y="2765639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186110" y="2765639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Filtros e Interceptores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5172599" y="5007386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Controller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7207724" y="390520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smtClean="0">
                  <a:solidFill>
                    <a:schemeClr val="tx1"/>
                  </a:solidFill>
                </a:rPr>
                <a:t>View </a:t>
              </a:r>
              <a:r>
                <a:rPr lang="es-ES" sz="1600" dirty="0" err="1" smtClean="0">
                  <a:solidFill>
                    <a:schemeClr val="tx1"/>
                  </a:solidFill>
                </a:rPr>
                <a:t>Render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Converters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5172599" y="5007386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Controller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ángulo redondeado 42"/>
            <p:cNvSpPr/>
            <p:nvPr/>
          </p:nvSpPr>
          <p:spPr>
            <a:xfrm>
              <a:off x="7207724" y="390520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smtClean="0">
                  <a:solidFill>
                    <a:schemeClr val="tx1"/>
                  </a:solidFill>
                </a:rPr>
                <a:t>View </a:t>
              </a:r>
              <a:r>
                <a:rPr lang="es-ES" sz="1050" dirty="0" err="1" smtClean="0">
                  <a:solidFill>
                    <a:schemeClr val="tx1"/>
                  </a:solidFill>
                </a:rPr>
                <a:t>Render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7207724" y="498464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smtClean="0">
                  <a:solidFill>
                    <a:schemeClr val="tx1"/>
                  </a:solidFill>
                </a:rPr>
                <a:t>Modulo de Traducción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recto de flecha 44"/>
            <p:cNvCxnSpPr>
              <a:stCxn id="43" idx="2"/>
            </p:cNvCxnSpPr>
            <p:nvPr/>
          </p:nvCxnSpPr>
          <p:spPr>
            <a:xfrm>
              <a:off x="7878007" y="4488376"/>
              <a:ext cx="0" cy="496268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angular 45"/>
            <p:cNvCxnSpPr>
              <a:stCxn id="41" idx="0"/>
              <a:endCxn id="43" idx="0"/>
            </p:cNvCxnSpPr>
            <p:nvPr/>
          </p:nvCxnSpPr>
          <p:spPr>
            <a:xfrm rot="5400000" flipH="1" flipV="1">
              <a:off x="6141903" y="2169100"/>
              <a:ext cx="12700" cy="3472208"/>
            </a:xfrm>
            <a:prstGeom prst="bentConnector3">
              <a:avLst>
                <a:gd name="adj1" fmla="val 2883874"/>
              </a:avLst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ángulo redondeado 46"/>
            <p:cNvSpPr/>
            <p:nvPr/>
          </p:nvSpPr>
          <p:spPr>
            <a:xfrm>
              <a:off x="3848995" y="5007386"/>
              <a:ext cx="117795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err="1" smtClean="0">
                  <a:solidFill>
                    <a:schemeClr val="tx1"/>
                  </a:solidFill>
                </a:rPr>
                <a:t>URLMapper</a:t>
              </a:r>
              <a:r>
                <a:rPr lang="es-ES" sz="1000" dirty="0" smtClean="0">
                  <a:solidFill>
                    <a:schemeClr val="tx1"/>
                  </a:solidFill>
                </a:rPr>
                <a:t> (enrutador)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Rectángulo redondeado 22"/>
          <p:cNvSpPr/>
          <p:nvPr/>
        </p:nvSpPr>
        <p:spPr>
          <a:xfrm>
            <a:off x="7462919" y="4005064"/>
            <a:ext cx="1223881" cy="936104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1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>
            <a:endCxn id="15" idx="1"/>
          </p:cNvCxnSpPr>
          <p:nvPr/>
        </p:nvCxnSpPr>
        <p:spPr>
          <a:xfrm>
            <a:off x="4247964" y="1957666"/>
            <a:ext cx="9381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903661" y="2708920"/>
            <a:ext cx="22682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GET /</a:t>
            </a:r>
            <a:r>
              <a:rPr lang="es-ES" dirty="0" err="1" smtClean="0"/>
              <a:t>url</a:t>
            </a:r>
            <a:r>
              <a:rPr lang="es-ES" dirty="0" smtClean="0"/>
              <a:t> HTTP/1.1</a:t>
            </a:r>
          </a:p>
          <a:p>
            <a:r>
              <a:rPr lang="es-ES" dirty="0" smtClean="0"/>
              <a:t>Host: </a:t>
            </a:r>
            <a:r>
              <a:rPr lang="es-ES" dirty="0" err="1" smtClean="0"/>
              <a:t>localhost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4644008" y="1957666"/>
            <a:ext cx="0" cy="751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5773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 motor de vistas no es más que el sistema que se usa para “describir” la vista.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411760" y="2708920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https://github.com/jreijn/spring-comparing-template-engines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" y="1980000"/>
            <a:ext cx="1753792" cy="1457840"/>
          </a:xfrm>
          <a:prstGeom prst="rect">
            <a:avLst/>
          </a:prstGeom>
        </p:spPr>
      </p:pic>
      <p:sp>
        <p:nvSpPr>
          <p:cNvPr id="24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 motor de vistas no es más que el sistema que se usa para “describir” la vista.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411760" y="2708920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https://github.com/jreijn/spring-comparing-template-engines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" y="1980000"/>
            <a:ext cx="1753792" cy="14578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212976"/>
            <a:ext cx="3532481" cy="3411860"/>
          </a:xfrm>
          <a:prstGeom prst="rect">
            <a:avLst/>
          </a:prstGeom>
        </p:spPr>
      </p:pic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5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Pet-clinic</a:t>
            </a:r>
            <a:r>
              <a:rPr lang="es-ES" dirty="0" smtClean="0">
                <a:solidFill>
                  <a:schemeClr val="bg1"/>
                </a:solidFill>
              </a:rPr>
              <a:t> usa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6148" name="Picture 4" descr="Resultado de imagen de thymeleaf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71" y="1891779"/>
            <a:ext cx="34480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5011307" y="5982032"/>
            <a:ext cx="3675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D6FB47"/>
                </a:solidFill>
              </a:rPr>
              <a:t>Más </a:t>
            </a:r>
            <a:r>
              <a:rPr lang="es-ES" dirty="0" err="1" smtClean="0">
                <a:solidFill>
                  <a:srgbClr val="D6FB47"/>
                </a:solidFill>
              </a:rPr>
              <a:t>info</a:t>
            </a:r>
            <a:r>
              <a:rPr lang="es-ES" dirty="0" smtClean="0">
                <a:solidFill>
                  <a:srgbClr val="D6FB47"/>
                </a:solidFill>
              </a:rPr>
              <a:t>: </a:t>
            </a:r>
            <a:r>
              <a:rPr lang="es-ES" dirty="0" smtClean="0">
                <a:solidFill>
                  <a:schemeClr val="bg1"/>
                </a:solidFill>
              </a:rPr>
              <a:t>http</a:t>
            </a:r>
            <a:r>
              <a:rPr lang="es-ES" dirty="0">
                <a:solidFill>
                  <a:schemeClr val="bg1"/>
                </a:solidFill>
              </a:rPr>
              <a:t>://www.thymeleaf.org/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48780" y="5252809"/>
            <a:ext cx="72008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thymeleaf.version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3.0.2.RELEASE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thymeleaf.version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thymeleaf-layout-dialect.version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2.0.4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thymeleaf-layout-dialect.version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sp>
        <p:nvSpPr>
          <p:cNvPr id="14" name="6 Rectángulo"/>
          <p:cNvSpPr/>
          <p:nvPr/>
        </p:nvSpPr>
        <p:spPr bwMode="auto">
          <a:xfrm>
            <a:off x="6948264" y="5056490"/>
            <a:ext cx="1028239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pom.xml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6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7888" y="1770956"/>
            <a:ext cx="8208912" cy="46166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&lt;%@</a:t>
            </a:r>
            <a:r>
              <a:rPr lang="it-IT" sz="1400" dirty="0">
                <a:solidFill>
                  <a:srgbClr val="000000"/>
                </a:solidFill>
                <a:highlight>
                  <a:srgbClr val="FFC000"/>
                </a:highlight>
              </a:rPr>
              <a:t> taglib prefix="sf" uri="http://www.springframework.org/tags/form" </a:t>
            </a:r>
            <a:r>
              <a:rPr lang="it-IT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%&gt;</a:t>
            </a:r>
            <a:endParaRPr lang="it-IT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&lt;%@</a:t>
            </a:r>
            <a:r>
              <a:rPr lang="pt-BR" sz="1400" dirty="0">
                <a:solidFill>
                  <a:srgbClr val="000000"/>
                </a:solidFill>
                <a:highlight>
                  <a:srgbClr val="FFC000"/>
                </a:highlight>
              </a:rPr>
              <a:t> </a:t>
            </a:r>
            <a:r>
              <a:rPr lang="pt-BR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taglib</a:t>
            </a:r>
            <a:r>
              <a:rPr lang="pt-BR" sz="1400" dirty="0">
                <a:solidFill>
                  <a:srgbClr val="000000"/>
                </a:solidFill>
                <a:highlight>
                  <a:srgbClr val="FFC000"/>
                </a:highlight>
              </a:rPr>
              <a:t> </a:t>
            </a:r>
            <a:r>
              <a:rPr lang="pt-BR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prefix</a:t>
            </a:r>
            <a:r>
              <a:rPr lang="pt-BR" sz="1400" dirty="0">
                <a:solidFill>
                  <a:srgbClr val="000000"/>
                </a:solidFill>
                <a:highlight>
                  <a:srgbClr val="FFC000"/>
                </a:highlight>
              </a:rPr>
              <a:t>="s" uri="http://www.springframework.org/tags" </a:t>
            </a:r>
            <a:r>
              <a:rPr lang="pt-BR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%&gt;</a:t>
            </a:r>
            <a:endParaRPr lang="pt-BR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&lt;%@</a:t>
            </a:r>
            <a:r>
              <a:rPr lang="it-IT" sz="1400" dirty="0">
                <a:solidFill>
                  <a:srgbClr val="000000"/>
                </a:solidFill>
                <a:highlight>
                  <a:srgbClr val="FFC000"/>
                </a:highlight>
              </a:rPr>
              <a:t> taglib prefix="c" uri="http://java.sun.com/jsp/jstl/core" </a:t>
            </a:r>
            <a:r>
              <a:rPr lang="it-IT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%&gt;</a:t>
            </a:r>
            <a:endParaRPr lang="it-IT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&lt;%@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 page 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contentType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text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/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html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; 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charset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=UTF-8" 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pageEncoding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="UTF-8"</a:t>
            </a:r>
            <a:r>
              <a:rPr lang="es-ES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%&gt;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00"/>
                </a:solidFill>
                <a:highlight>
                  <a:srgbClr val="A6CAF0"/>
                </a:highlight>
              </a:rPr>
              <a:t>&lt;!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DOCTYPE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00"/>
                </a:solidFill>
                <a:highlight>
                  <a:srgbClr val="A6CAF0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&lt;title&gt;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Spring MVC view layer: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Thymeleaf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vs. JSP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&lt;/title&gt;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&lt;meta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FF0000"/>
                </a:solidFill>
                <a:highlight>
                  <a:srgbClr val="FFFFFF"/>
                </a:highlight>
              </a:rPr>
              <a:t>http-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equiv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"Content-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content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html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; 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charset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=UTF-8"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FF0000"/>
                </a:solidFill>
                <a:highlight>
                  <a:srgbClr val="FFFFFF"/>
                </a:highlight>
              </a:rPr>
              <a:t>media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all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"&lt;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s:url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value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='/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/thvsjsp.css' /&gt;"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&lt;h2&gt;</a:t>
            </a:r>
            <a:r>
              <a:rPr lang="es-E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This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is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a JSP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&lt;/h2&gt;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s:url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var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formUrl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="/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subscribejsp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sf:form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modelAttribute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="subscription" action="${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formUrl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}"&gt;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"email"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s:message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code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subscription.email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/&gt;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sf:input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path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="email" 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444208" y="1560503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.</a:t>
            </a:r>
            <a:r>
              <a:rPr lang="es-ES" sz="1600" dirty="0" err="1" smtClean="0">
                <a:solidFill>
                  <a:srgbClr val="D6FB47"/>
                </a:solidFill>
                <a:ea typeface="ＭＳ Ｐゴシック" pitchFamily="-12" charset="-128"/>
              </a:rPr>
              <a:t>jsp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920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42070" y="1772816"/>
            <a:ext cx="8208912" cy="46166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fr-FR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&lt;label&gt;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s:message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</a:rPr>
              <a:t> code="</a:t>
            </a:r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subscription.type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</a:rPr>
              <a:t>" /&gt;</a:t>
            </a:r>
            <a:r>
              <a:rPr lang="fr-FR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lang="fr-FR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&lt;/label&gt;</a:t>
            </a:r>
            <a:endParaRPr lang="fr-FR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c:forEach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var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items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="${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allTypes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}"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varStatus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typeStatus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sf:radiobutton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path="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" value="${type}" /&gt;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${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typeStatus.count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s:message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code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.${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}" 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c:forEach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submit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&lt;button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"save"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s:message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code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subscription.submit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button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sf:form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dirty="0"/>
          </a:p>
        </p:txBody>
      </p:sp>
      <p:sp>
        <p:nvSpPr>
          <p:cNvPr id="7" name="6 Rectángulo"/>
          <p:cNvSpPr/>
          <p:nvPr/>
        </p:nvSpPr>
        <p:spPr bwMode="auto">
          <a:xfrm>
            <a:off x="6444208" y="1560503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.</a:t>
            </a:r>
            <a:r>
              <a:rPr lang="es-ES" sz="1600" dirty="0" err="1" smtClean="0">
                <a:solidFill>
                  <a:srgbClr val="D6FB47"/>
                </a:solidFill>
                <a:ea typeface="ＭＳ Ｐゴシック" pitchFamily="-12" charset="-128"/>
              </a:rPr>
              <a:t>jsp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877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71" y="2294272"/>
            <a:ext cx="79438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7888" y="1770956"/>
            <a:ext cx="8208912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&lt;DOCCTYPE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xmlns:th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"http://www.thymeleaf.org"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&lt;title&gt;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Spring MVC view layer: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Thymeleaf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vs. JSP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&lt;/title&gt;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&lt;meta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FF0000"/>
                </a:solidFill>
                <a:highlight>
                  <a:srgbClr val="FFFFFF"/>
                </a:highlight>
              </a:rPr>
              <a:t>http-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equiv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"Content-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content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html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; 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charset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=UTF-8"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FF0000"/>
                </a:solidFill>
                <a:highlight>
                  <a:srgbClr val="FFFFFF"/>
                </a:highlight>
              </a:rPr>
              <a:t>media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all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"../../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/thvsjsp.css"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th:href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"@{/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/thvsjsp.css}"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&lt;h2&gt;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This is a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Thymeleaf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template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&lt;/h2&gt;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th:object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"${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th:action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"@{/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subscribeth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&lt;label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"email"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th:text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"#{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subscription.email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Email: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&lt;/label&gt;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th:field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"*{email}"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444208" y="1560503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.</a:t>
            </a:r>
            <a:r>
              <a:rPr lang="es-ES" sz="1600" dirty="0" err="1" smtClean="0">
                <a:solidFill>
                  <a:srgbClr val="D6FB47"/>
                </a:solidFill>
                <a:ea typeface="ＭＳ Ｐゴシック" pitchFamily="-12" charset="-128"/>
              </a:rPr>
              <a:t>html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79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7888" y="1770956"/>
            <a:ext cx="8208912" cy="46166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&lt;label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th:text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"#{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subscription.type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Type: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&lt;/label&gt;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th:each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 : ${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allTypes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th:field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"*{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subscriptionType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th:value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"${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th:for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"${#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ids.prev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('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')}"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th:text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"#{'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subscriptionType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.'+${type}}"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First type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&lt;/label&gt;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th:remove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"all"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&gt;&lt;input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Second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submit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&lt;button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"save"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th:text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"#{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subscription.submit</a:t>
            </a:r>
            <a:r>
              <a:rPr lang="en-US" sz="1400" b="1" dirty="0" smtClean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Subscribe 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me</a:t>
            </a:r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!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button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444208" y="1560503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.</a:t>
            </a:r>
            <a:r>
              <a:rPr lang="es-ES" sz="1600" dirty="0" err="1" smtClean="0">
                <a:solidFill>
                  <a:srgbClr val="D6FB47"/>
                </a:solidFill>
                <a:ea typeface="ＭＳ Ｐゴシック" pitchFamily="-12" charset="-128"/>
              </a:rPr>
              <a:t>html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57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71" y="2211400"/>
            <a:ext cx="7410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¿Vamos a aprender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4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>
            <a:endCxn id="16" idx="0"/>
          </p:cNvCxnSpPr>
          <p:nvPr/>
        </p:nvCxnSpPr>
        <p:spPr>
          <a:xfrm flipH="1">
            <a:off x="6103191" y="2274070"/>
            <a:ext cx="6868" cy="4915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720478" y="2502520"/>
            <a:ext cx="22682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GET /</a:t>
            </a:r>
            <a:r>
              <a:rPr lang="es-ES" dirty="0" err="1" smtClean="0"/>
              <a:t>url</a:t>
            </a:r>
            <a:r>
              <a:rPr lang="es-ES" dirty="0" smtClean="0"/>
              <a:t> HTTP/1.1</a:t>
            </a:r>
          </a:p>
          <a:p>
            <a:r>
              <a:rPr lang="es-ES" dirty="0" smtClean="0"/>
              <a:t>Host: </a:t>
            </a:r>
            <a:r>
              <a:rPr lang="es-ES" dirty="0" err="1" smtClean="0"/>
              <a:t>localhost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 flipH="1">
            <a:off x="4932040" y="2543933"/>
            <a:ext cx="1178019" cy="252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32913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¿Vamos a aprender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22530" name="Picture 2" descr="Resultado de imagen de angularj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91708"/>
            <a:ext cx="3672408" cy="38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78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¿Vamos a usar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9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¿Vamos a usar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Un poquito…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96" y="2471899"/>
            <a:ext cx="31242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Modelo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6626" name="Picture 2" descr="Resultado de imagen de Springdata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59"/>
            <a:ext cx="1222395" cy="12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ás 3"/>
          <p:cNvSpPr/>
          <p:nvPr/>
        </p:nvSpPr>
        <p:spPr>
          <a:xfrm>
            <a:off x="2543334" y="3320116"/>
            <a:ext cx="792088" cy="720080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540745" y="3495490"/>
            <a:ext cx="511256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modelAndView.addObject</a:t>
            </a:r>
            <a:r>
              <a:rPr lang="es-ES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valor);</a:t>
            </a:r>
            <a:endParaRPr lang="es-ES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259632" y="2924321"/>
            <a:ext cx="6696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D6FB47"/>
                </a:solidFill>
              </a:rPr>
              <a:t>RFCs</a:t>
            </a:r>
            <a:r>
              <a:rPr lang="es-ES" dirty="0" smtClean="0">
                <a:solidFill>
                  <a:srgbClr val="D6FB47"/>
                </a:solidFill>
              </a:rPr>
              <a:t>:</a:t>
            </a:r>
          </a:p>
          <a:p>
            <a:endParaRPr lang="es-ES" dirty="0" smtClean="0"/>
          </a:p>
          <a:p>
            <a:r>
              <a:rPr lang="es-ES" dirty="0" smtClean="0">
                <a:solidFill>
                  <a:schemeClr val="bg1"/>
                </a:solidFill>
              </a:rPr>
              <a:t>https</a:t>
            </a:r>
            <a:r>
              <a:rPr lang="es-ES" dirty="0">
                <a:solidFill>
                  <a:schemeClr val="bg1"/>
                </a:solidFill>
              </a:rPr>
              <a:t>://</a:t>
            </a:r>
            <a:r>
              <a:rPr lang="es-ES" dirty="0" smtClean="0">
                <a:solidFill>
                  <a:schemeClr val="bg1"/>
                </a:solidFill>
              </a:rPr>
              <a:t>www.w3.org/Protocols/rfc2616/rfc2616-sec9.html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https</a:t>
            </a:r>
            <a:r>
              <a:rPr lang="es-ES" dirty="0">
                <a:solidFill>
                  <a:schemeClr val="bg1"/>
                </a:solidFill>
              </a:rPr>
              <a:t>://</a:t>
            </a:r>
            <a:r>
              <a:rPr lang="es-ES" dirty="0" smtClean="0">
                <a:solidFill>
                  <a:schemeClr val="bg1"/>
                </a:solidFill>
              </a:rPr>
              <a:t>www.w3.org/Protocols/rfc2616/rfc2616-sec9.html#sec9.6</a:t>
            </a:r>
          </a:p>
          <a:p>
            <a:r>
              <a:rPr lang="es-ES" dirty="0">
                <a:solidFill>
                  <a:schemeClr val="bg1"/>
                </a:solidFill>
              </a:rPr>
              <a:t>http://restful-api-design.readthedocs.io/en/latest/methods.html</a:t>
            </a: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</p:spTree>
    <p:extLst>
      <p:ext uri="{BB962C8B-B14F-4D97-AF65-F5344CB8AC3E}">
        <p14:creationId xmlns:p14="http://schemas.microsoft.com/office/powerpoint/2010/main" val="6776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>
                <a:solidFill>
                  <a:srgbClr val="D6FB47"/>
                </a:solidFill>
              </a:rPr>
              <a:t> "</a:t>
            </a:r>
            <a:r>
              <a:rPr lang="es-ES" sz="1800" dirty="0" err="1">
                <a:solidFill>
                  <a:srgbClr val="D6FB47"/>
                </a:solidFill>
              </a:rPr>
              <a:t>REpresentational</a:t>
            </a:r>
            <a:r>
              <a:rPr lang="es-ES" sz="1800" dirty="0">
                <a:solidFill>
                  <a:srgbClr val="D6FB47"/>
                </a:solidFill>
              </a:rPr>
              <a:t> </a:t>
            </a:r>
            <a:r>
              <a:rPr lang="es-ES" sz="1800" dirty="0" err="1">
                <a:solidFill>
                  <a:srgbClr val="D6FB47"/>
                </a:solidFill>
              </a:rPr>
              <a:t>State</a:t>
            </a:r>
            <a:r>
              <a:rPr lang="es-ES" sz="1800" dirty="0">
                <a:solidFill>
                  <a:srgbClr val="D6FB47"/>
                </a:solidFill>
              </a:rPr>
              <a:t> Transfer"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Arquitectura basada en los siguientes principios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b="1" dirty="0">
                <a:solidFill>
                  <a:srgbClr val="D6FB47"/>
                </a:solidFill>
              </a:rPr>
              <a:t>Identificación de recursos.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Todos los recursos tienen un ID 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único.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Se utilizan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URIs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para todo lo que necesita ser identificado.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http://example.com/customers/1234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http://example.com/orders/2007/10/776654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http://example.com/products/4554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http://example.com/processes/salary-increase-234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example.com/orders/2007/11</a:t>
            </a:r>
            <a:endParaRPr lang="es-ES" sz="16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http://example.com/products?color=green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</p:spTree>
    <p:extLst>
      <p:ext uri="{BB962C8B-B14F-4D97-AF65-F5344CB8AC3E}">
        <p14:creationId xmlns:p14="http://schemas.microsoft.com/office/powerpoint/2010/main" val="4569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136904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Un recurso no es más que </a:t>
            </a:r>
            <a:r>
              <a:rPr lang="es-ES" sz="1800" dirty="0" smtClean="0">
                <a:solidFill>
                  <a:srgbClr val="D6FB47"/>
                </a:solidFill>
              </a:rPr>
              <a:t>un elemento de información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. La definición de dicho recurso pude contener varios campos, e incluso enlaces a referenciados a otros recursos.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Pero al final no deja de ser un “paquetito de información”.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Tipos sobre los que podemos </a:t>
            </a:r>
            <a:r>
              <a:rPr lang="es-ES" sz="1800" dirty="0" smtClean="0">
                <a:solidFill>
                  <a:srgbClr val="D6FB47"/>
                </a:solidFill>
              </a:rPr>
              <a:t>operar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Colecciones de recurso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Recurso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</p:spTree>
    <p:extLst>
      <p:ext uri="{BB962C8B-B14F-4D97-AF65-F5344CB8AC3E}">
        <p14:creationId xmlns:p14="http://schemas.microsoft.com/office/powerpoint/2010/main" val="65586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Un recurso no es más que </a:t>
            </a:r>
            <a:r>
              <a:rPr lang="es-ES" sz="1800" dirty="0" smtClean="0">
                <a:solidFill>
                  <a:srgbClr val="D6FB47"/>
                </a:solidFill>
              </a:rPr>
              <a:t>un elemento de información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. La definición de dicho recurso pude contener varios campos, e incluso enlaces a referenciados a otros recursos.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Pero al final no deja de ser un “paquetito de información”.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Tipos sobre los que podemos </a:t>
            </a:r>
            <a:r>
              <a:rPr lang="es-ES" sz="1800" dirty="0" smtClean="0">
                <a:solidFill>
                  <a:srgbClr val="D6FB47"/>
                </a:solidFill>
              </a:rPr>
              <a:t>operar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Colecciones de recurso </a:t>
            </a:r>
          </a:p>
          <a:p>
            <a:pPr marL="914400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sz="1400" dirty="0" smtClean="0">
                <a:solidFill>
                  <a:srgbClr val="D6FB47"/>
                </a:solidFill>
              </a:rPr>
              <a:t>/ciudades/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1400" dirty="0" smtClean="0">
                <a:solidFill>
                  <a:srgbClr val="D6FB47"/>
                </a:solidFill>
              </a:rPr>
              <a:t>/ciudades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Recurso </a:t>
            </a:r>
          </a:p>
          <a:p>
            <a:pPr marL="914400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sz="1400" dirty="0" smtClean="0">
                <a:solidFill>
                  <a:srgbClr val="D6FB47"/>
                </a:solidFill>
              </a:rPr>
              <a:t>/ciudades/</a:t>
            </a:r>
            <a:r>
              <a:rPr lang="es-ES" sz="1400" dirty="0" err="1" smtClean="0">
                <a:solidFill>
                  <a:srgbClr val="D6FB47"/>
                </a:solidFill>
              </a:rPr>
              <a:t>sevilla</a:t>
            </a:r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o </a:t>
            </a:r>
            <a:r>
              <a:rPr lang="es-ES" sz="1400" dirty="0" smtClean="0">
                <a:solidFill>
                  <a:srgbClr val="D6FB47"/>
                </a:solidFill>
              </a:rPr>
              <a:t>/ciudades/</a:t>
            </a:r>
            <a:r>
              <a:rPr lang="es-ES" sz="1400" dirty="0" err="1" smtClean="0">
                <a:solidFill>
                  <a:srgbClr val="D6FB47"/>
                </a:solidFill>
              </a:rPr>
              <a:t>sevilla</a:t>
            </a:r>
            <a:r>
              <a:rPr lang="es-ES" sz="1400" dirty="0" smtClean="0">
                <a:solidFill>
                  <a:srgbClr val="D6FB47"/>
                </a:solidFill>
              </a:rPr>
              <a:t>/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1400" dirty="0" smtClean="0">
                <a:solidFill>
                  <a:srgbClr val="D6FB47"/>
                </a:solidFill>
              </a:rPr>
              <a:t>/ciudades/1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1400" dirty="0" smtClean="0">
                <a:solidFill>
                  <a:srgbClr val="D6FB47"/>
                </a:solidFill>
              </a:rPr>
              <a:t>/ciudades/1/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</p:spTree>
    <p:extLst>
      <p:ext uri="{BB962C8B-B14F-4D97-AF65-F5344CB8AC3E}">
        <p14:creationId xmlns:p14="http://schemas.microsoft.com/office/powerpoint/2010/main" val="317102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539552" y="1792721"/>
            <a:ext cx="4365699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b="1" dirty="0">
                <a:solidFill>
                  <a:srgbClr val="D6FB47"/>
                </a:solidFill>
              </a:rPr>
              <a:t>Métodos estándar.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Un recursos ofrece en general los siguientes métodos HTTP normalizados: 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GET – Obtener una representación de recursos.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POST – Crear un nuevo recurso o invocar un proceso.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PUT  –  Actualizar un recurso o crearlo si no existe en la URI proporcionada.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DELETE – Eliminar un recurso.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88840"/>
            <a:ext cx="3192581" cy="34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3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539552" y="1792721"/>
            <a:ext cx="4365699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b="1" dirty="0">
                <a:solidFill>
                  <a:srgbClr val="D6FB47"/>
                </a:solidFill>
              </a:rPr>
              <a:t>Métodos estándar.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Un recursos ofrece en general los siguientes métodos HTTP normalizados: 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GET – Obtener una representación de recursos.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POST – Crear un nuevo recurso o invocar un proceso.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PUT  –  Actualizar un recurso </a:t>
            </a:r>
            <a:r>
              <a:rPr lang="es-ES" sz="1600" strike="sngStrike" dirty="0">
                <a:solidFill>
                  <a:srgbClr val="FFC000"/>
                </a:solidFill>
              </a:rPr>
              <a:t>o crearlo si no existe en la URI proporcionada.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DELETE – Eliminar un recurso.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88840"/>
            <a:ext cx="3192581" cy="34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0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4" name="Conector recto de flecha 33"/>
          <p:cNvCxnSpPr/>
          <p:nvPr/>
        </p:nvCxnSpPr>
        <p:spPr>
          <a:xfrm flipH="1">
            <a:off x="4716016" y="4488376"/>
            <a:ext cx="476962" cy="5190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/>
          <p:nvPr/>
        </p:nvCxnSpPr>
        <p:spPr>
          <a:xfrm flipV="1">
            <a:off x="5026951" y="4488376"/>
            <a:ext cx="481153" cy="5190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redondeado 43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/>
          <p:nvPr/>
        </p:nvCxnSpPr>
        <p:spPr>
          <a:xfrm flipH="1">
            <a:off x="6091382" y="3381223"/>
            <a:ext cx="6868" cy="4915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9723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539552" y="1792721"/>
            <a:ext cx="4365699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b="1" dirty="0">
                <a:solidFill>
                  <a:srgbClr val="D6FB47"/>
                </a:solidFill>
              </a:rPr>
              <a:t>Métodos estándar.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Un recursos ofrece en general los siguientes métodos HTTP normalizados: 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GET – Obtener una representación de recursos.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POST – Crear un nuevo recurso o invocar un proceso.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PUT  –  Actualizar un recurso </a:t>
            </a:r>
            <a:r>
              <a:rPr lang="es-ES" sz="1600" strike="sngStrike" dirty="0">
                <a:solidFill>
                  <a:schemeClr val="bg1">
                    <a:lumMod val="95000"/>
                  </a:schemeClr>
                </a:solidFill>
              </a:rPr>
              <a:t>o crearlo si no existe en la URI proporcionada.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DELETE – Eliminar un recurso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 smtClean="0">
                <a:solidFill>
                  <a:srgbClr val="D6FB47"/>
                </a:solidFill>
              </a:rPr>
              <a:t>PATCH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 – Actualización parcial de un recurso.</a:t>
            </a:r>
            <a:endParaRPr lang="es-E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88840"/>
            <a:ext cx="3192581" cy="34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00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3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Disco magnético 3"/>
          <p:cNvSpPr/>
          <p:nvPr/>
        </p:nvSpPr>
        <p:spPr>
          <a:xfrm>
            <a:off x="2195736" y="3429000"/>
            <a:ext cx="1368152" cy="1224136"/>
          </a:xfrm>
          <a:prstGeom prst="flowChartMagneticDisk">
            <a:avLst/>
          </a:prstGeom>
          <a:solidFill>
            <a:srgbClr val="D6FB47"/>
          </a:solidFill>
          <a:ln>
            <a:solidFill>
              <a:srgbClr val="414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erecha 4"/>
          <p:cNvSpPr/>
          <p:nvPr/>
        </p:nvSpPr>
        <p:spPr>
          <a:xfrm>
            <a:off x="4139952" y="3925213"/>
            <a:ext cx="864096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698" name="Picture 2" descr="Resultado de imagen de tomcat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85001"/>
            <a:ext cx="2520635" cy="168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148064" y="46531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00:10 segundos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Disco magnético 3"/>
          <p:cNvSpPr/>
          <p:nvPr/>
        </p:nvSpPr>
        <p:spPr>
          <a:xfrm>
            <a:off x="899592" y="2083708"/>
            <a:ext cx="2808312" cy="4455204"/>
          </a:xfrm>
          <a:prstGeom prst="flowChartMagneticDisk">
            <a:avLst/>
          </a:prstGeom>
          <a:solidFill>
            <a:srgbClr val="D6FB47"/>
          </a:solidFill>
          <a:ln>
            <a:solidFill>
              <a:srgbClr val="414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erecha 4"/>
          <p:cNvSpPr/>
          <p:nvPr/>
        </p:nvSpPr>
        <p:spPr>
          <a:xfrm>
            <a:off x="4139952" y="3925213"/>
            <a:ext cx="864096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698" name="Picture 2" descr="Resultado de imagen de tomcat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85001"/>
            <a:ext cx="2520635" cy="168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148064" y="46531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01:00 horas…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Disco magnético 3"/>
          <p:cNvSpPr/>
          <p:nvPr/>
        </p:nvSpPr>
        <p:spPr>
          <a:xfrm>
            <a:off x="899592" y="2083708"/>
            <a:ext cx="2808312" cy="4455204"/>
          </a:xfrm>
          <a:prstGeom prst="flowChartMagneticDisk">
            <a:avLst/>
          </a:prstGeom>
          <a:solidFill>
            <a:srgbClr val="D6FB47"/>
          </a:solidFill>
          <a:ln>
            <a:solidFill>
              <a:srgbClr val="414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erecha 4"/>
          <p:cNvSpPr/>
          <p:nvPr/>
        </p:nvSpPr>
        <p:spPr>
          <a:xfrm>
            <a:off x="4139952" y="3925213"/>
            <a:ext cx="864096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698" name="Picture 2" descr="Resultado de imagen de tomcat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85001"/>
            <a:ext cx="2520635" cy="168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148064" y="46531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01:00 horas…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Más 7"/>
          <p:cNvSpPr/>
          <p:nvPr/>
        </p:nvSpPr>
        <p:spPr>
          <a:xfrm rot="2583956">
            <a:off x="5292080" y="3085001"/>
            <a:ext cx="2088232" cy="2072191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7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Disco magnético 3"/>
          <p:cNvSpPr/>
          <p:nvPr/>
        </p:nvSpPr>
        <p:spPr>
          <a:xfrm>
            <a:off x="899592" y="2083708"/>
            <a:ext cx="2808312" cy="4455204"/>
          </a:xfrm>
          <a:prstGeom prst="flowChartMagneticDisk">
            <a:avLst/>
          </a:prstGeom>
          <a:solidFill>
            <a:srgbClr val="D6FB47"/>
          </a:solidFill>
          <a:ln>
            <a:solidFill>
              <a:srgbClr val="414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erecha 4"/>
          <p:cNvSpPr/>
          <p:nvPr/>
        </p:nvSpPr>
        <p:spPr>
          <a:xfrm>
            <a:off x="4139952" y="3925213"/>
            <a:ext cx="864096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 circular 9"/>
          <p:cNvSpPr/>
          <p:nvPr/>
        </p:nvSpPr>
        <p:spPr>
          <a:xfrm rot="7613058">
            <a:off x="3232618" y="5060125"/>
            <a:ext cx="648072" cy="12961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42325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796136" y="2745790"/>
            <a:ext cx="187220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 smtClean="0">
                <a:solidFill>
                  <a:schemeClr val="bg1"/>
                </a:solidFill>
              </a:rPr>
              <a:t>?</a:t>
            </a:r>
            <a:endParaRPr lang="es-ES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200441"/>
              </p:ext>
            </p:extLst>
          </p:nvPr>
        </p:nvGraphicFramePr>
        <p:xfrm>
          <a:off x="251520" y="1766697"/>
          <a:ext cx="8640960" cy="27172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40160"/>
                <a:gridCol w="1440160"/>
                <a:gridCol w="1440160"/>
                <a:gridCol w="1440160"/>
                <a:gridCol w="1440160"/>
                <a:gridCol w="1440160"/>
              </a:tblGrid>
              <a:tr h="94716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Tipo de recurso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POST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GET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PUT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DELETE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PATCH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755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" sz="1600" dirty="0" err="1" smtClean="0">
                          <a:solidFill>
                            <a:schemeClr val="bg1"/>
                          </a:solidFill>
                        </a:rPr>
                        <a:t>coleccion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Crea un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Lista</a:t>
                      </a:r>
                      <a:r>
                        <a:rPr lang="es-ES" sz="1600" baseline="0" dirty="0" smtClean="0">
                          <a:solidFill>
                            <a:schemeClr val="bg1"/>
                          </a:solidFill>
                        </a:rPr>
                        <a:t> los elementos de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Borra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16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" sz="1600" dirty="0" err="1" smtClean="0">
                          <a:solidFill>
                            <a:schemeClr val="bg1"/>
                          </a:solidFill>
                        </a:rPr>
                        <a:t>coleccion</a:t>
                      </a:r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/e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Lista datos del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Actualiza datos del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Borra 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Actualiza parcialmente 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 descr="Resultado de imagen de prohibid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6858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de prohibid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645024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prohibid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76858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2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39552" y="158815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si la colección tiene atributos? Algunas las pueden tener. No </a:t>
            </a:r>
            <a:r>
              <a:rPr lang="es-ES" dirty="0" err="1" smtClean="0">
                <a:solidFill>
                  <a:schemeClr val="bg1"/>
                </a:solidFill>
              </a:rPr>
              <a:t>SpringREST</a:t>
            </a:r>
            <a:r>
              <a:rPr lang="es-ES" dirty="0" smtClean="0">
                <a:solidFill>
                  <a:schemeClr val="bg1"/>
                </a:solidFill>
              </a:rPr>
              <a:t>, pero si Spring </a:t>
            </a:r>
            <a:r>
              <a:rPr lang="es-ES" dirty="0" err="1" smtClean="0">
                <a:solidFill>
                  <a:schemeClr val="bg1"/>
                </a:solidFill>
              </a:rPr>
              <a:t>RESTRepositories</a:t>
            </a:r>
            <a:r>
              <a:rPr lang="es-ES" dirty="0" smtClean="0">
                <a:solidFill>
                  <a:schemeClr val="bg1"/>
                </a:solidFill>
              </a:rPr>
              <a:t>…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96" y="249441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39552" y="158815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si la colección tiene atributos? Algunas las pueden tener. No </a:t>
            </a:r>
            <a:r>
              <a:rPr lang="es-ES" dirty="0" err="1" smtClean="0">
                <a:solidFill>
                  <a:schemeClr val="bg1"/>
                </a:solidFill>
              </a:rPr>
              <a:t>SpringREST</a:t>
            </a:r>
            <a:r>
              <a:rPr lang="es-ES" dirty="0" smtClean="0">
                <a:solidFill>
                  <a:schemeClr val="bg1"/>
                </a:solidFill>
              </a:rPr>
              <a:t>, pero si Spring </a:t>
            </a:r>
            <a:r>
              <a:rPr lang="es-ES" dirty="0" err="1" smtClean="0">
                <a:solidFill>
                  <a:schemeClr val="bg1"/>
                </a:solidFill>
              </a:rPr>
              <a:t>RESTRepositories</a:t>
            </a:r>
            <a:r>
              <a:rPr lang="es-ES" dirty="0" smtClean="0">
                <a:solidFill>
                  <a:schemeClr val="bg1"/>
                </a:solidFill>
              </a:rPr>
              <a:t>…</a:t>
            </a:r>
            <a:endParaRPr lang="es-ES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265427"/>
              </p:ext>
            </p:extLst>
          </p:nvPr>
        </p:nvGraphicFramePr>
        <p:xfrm>
          <a:off x="251520" y="2708920"/>
          <a:ext cx="8640960" cy="29611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40160"/>
                <a:gridCol w="1440160"/>
                <a:gridCol w="1440160"/>
                <a:gridCol w="1440160"/>
                <a:gridCol w="1440160"/>
                <a:gridCol w="1440160"/>
              </a:tblGrid>
              <a:tr h="94716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Tipo de recurso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POST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GET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PUT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DELETE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PATCH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755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" sz="1600" dirty="0" err="1" smtClean="0">
                          <a:solidFill>
                            <a:schemeClr val="bg1"/>
                          </a:solidFill>
                        </a:rPr>
                        <a:t>coleccion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Crea un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Lista</a:t>
                      </a:r>
                      <a:r>
                        <a:rPr lang="es-ES" sz="1600" baseline="0" dirty="0" smtClean="0">
                          <a:solidFill>
                            <a:schemeClr val="bg1"/>
                          </a:solidFill>
                        </a:rPr>
                        <a:t> los elementos de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Modifica TODOS los atributos</a:t>
                      </a:r>
                      <a:r>
                        <a:rPr lang="es-ES" sz="1600" baseline="0" dirty="0" smtClean="0">
                          <a:solidFill>
                            <a:schemeClr val="bg1"/>
                          </a:solidFill>
                        </a:rPr>
                        <a:t> de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Borra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Modifica parcialmente los atributos de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16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" sz="1600" dirty="0" err="1" smtClean="0">
                          <a:solidFill>
                            <a:schemeClr val="bg1"/>
                          </a:solidFill>
                        </a:rPr>
                        <a:t>coleccion</a:t>
                      </a:r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/e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Lista datos del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Actualiza datos del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Borra 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Actualiza parcialmente 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2" descr="Resultado de imagen de prohibid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79715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39552" y="158815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¿Deben tener atributos las colecciones REST?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72" y="2555974"/>
            <a:ext cx="3645024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2677DC17265489679A83D3BF00A5B" ma:contentTypeVersion="5" ma:contentTypeDescription="Create a new document." ma:contentTypeScope="" ma:versionID="f3712941d2f50d47ee46bb5e1c9ae408">
  <xsd:schema xmlns:xsd="http://www.w3.org/2001/XMLSchema" xmlns:xs="http://www.w3.org/2001/XMLSchema" xmlns:p="http://schemas.microsoft.com/office/2006/metadata/properties" xmlns:ns2="37b458f3-74fd-474a-91a5-8181f3470433" xmlns:ns3="facfe95a-cd73-4bbb-8a1d-69d0d6405f93" targetNamespace="http://schemas.microsoft.com/office/2006/metadata/properties" ma:root="true" ma:fieldsID="2cb24572d5fedeb40e37ace3b7fca08b" ns2:_="" ns3:_="">
    <xsd:import namespace="37b458f3-74fd-474a-91a5-8181f3470433"/>
    <xsd:import namespace="facfe95a-cd73-4bbb-8a1d-69d0d6405f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458f3-74fd-474a-91a5-8181f34704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fe95a-cd73-4bbb-8a1d-69d0d6405f9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86364A-E718-4261-9312-4CB064EBE9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4C2768-6711-4C91-B3D8-76D4DAABC2DE}"/>
</file>

<file path=customXml/itemProps3.xml><?xml version="1.0" encoding="utf-8"?>
<ds:datastoreItem xmlns:ds="http://schemas.openxmlformats.org/officeDocument/2006/customXml" ds:itemID="{4EF28C11-CA1F-4125-9EB1-D2A022DD91F5}">
  <ds:schemaRefs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20459</TotalTime>
  <Words>6995</Words>
  <Application>Microsoft Office PowerPoint</Application>
  <PresentationFormat>On-screen Show (4:3)</PresentationFormat>
  <Paragraphs>1691</Paragraphs>
  <Slides>111</Slides>
  <Notes>110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9" baseType="lpstr">
      <vt:lpstr>ＭＳ Ｐゴシック</vt:lpstr>
      <vt:lpstr>Arial</vt:lpstr>
      <vt:lpstr>Arial Narrow</vt:lpstr>
      <vt:lpstr>Calibri</vt:lpstr>
      <vt:lpstr>Consolas</vt:lpstr>
      <vt:lpstr>Courier New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Alberto Ginel Calderon</dc:creator>
  <cp:lastModifiedBy>Antonio Gabriel Gonzalez Casado</cp:lastModifiedBy>
  <cp:revision>1018</cp:revision>
  <dcterms:created xsi:type="dcterms:W3CDTF">2017-01-10T11:56:49Z</dcterms:created>
  <dcterms:modified xsi:type="dcterms:W3CDTF">2019-01-03T13:26:20Z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